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3"/>
  </p:notesMasterIdLst>
  <p:sldIdLst>
    <p:sldId id="379" r:id="rId2"/>
    <p:sldId id="295" r:id="rId3"/>
    <p:sldId id="398" r:id="rId4"/>
    <p:sldId id="399" r:id="rId5"/>
    <p:sldId id="400" r:id="rId6"/>
    <p:sldId id="401" r:id="rId7"/>
    <p:sldId id="381" r:id="rId8"/>
    <p:sldId id="382" r:id="rId9"/>
    <p:sldId id="402" r:id="rId10"/>
    <p:sldId id="403" r:id="rId11"/>
    <p:sldId id="395" r:id="rId12"/>
    <p:sldId id="396" r:id="rId13"/>
    <p:sldId id="397" r:id="rId14"/>
    <p:sldId id="368" r:id="rId15"/>
    <p:sldId id="369" r:id="rId16"/>
    <p:sldId id="370" r:id="rId17"/>
    <p:sldId id="371" r:id="rId18"/>
    <p:sldId id="372" r:id="rId19"/>
    <p:sldId id="373" r:id="rId20"/>
    <p:sldId id="374" r:id="rId21"/>
    <p:sldId id="375" r:id="rId22"/>
    <p:sldId id="442" r:id="rId23"/>
    <p:sldId id="738" r:id="rId24"/>
    <p:sldId id="1019" r:id="rId25"/>
    <p:sldId id="1020" r:id="rId26"/>
    <p:sldId id="1021" r:id="rId27"/>
    <p:sldId id="383" r:id="rId28"/>
    <p:sldId id="384" r:id="rId29"/>
    <p:sldId id="385" r:id="rId30"/>
    <p:sldId id="386" r:id="rId31"/>
    <p:sldId id="387" r:id="rId32"/>
    <p:sldId id="388" r:id="rId33"/>
    <p:sldId id="389" r:id="rId34"/>
    <p:sldId id="390" r:id="rId35"/>
    <p:sldId id="391" r:id="rId36"/>
    <p:sldId id="392" r:id="rId37"/>
    <p:sldId id="393" r:id="rId38"/>
    <p:sldId id="394" r:id="rId39"/>
    <p:sldId id="366" r:id="rId40"/>
    <p:sldId id="1022" r:id="rId41"/>
    <p:sldId id="365" r:id="rId42"/>
  </p:sldIdLst>
  <p:sldSz cx="9144000" cy="5143500" type="screen16x9"/>
  <p:notesSz cx="6858000" cy="9144000"/>
  <p:embeddedFontLst>
    <p:embeddedFont>
      <p:font typeface="Bookman Old Style" panose="02050604050505020204" pitchFamily="18" charset="0"/>
      <p:regular r:id="rId44"/>
      <p:bold r:id="rId45"/>
      <p:italic r:id="rId46"/>
      <p:boldItalic r:id="rId47"/>
    </p:embeddedFont>
    <p:embeddedFont>
      <p:font typeface="Fira Sans Extra Condensed" panose="020B0503050000020004" pitchFamily="34" charset="0"/>
      <p:regular r:id="rId48"/>
      <p:bold r:id="rId49"/>
      <p:italic r:id="rId50"/>
      <p:boldItalic r:id="rId51"/>
    </p:embeddedFont>
    <p:embeddedFont>
      <p:font typeface="Fira Sans Extra Condensed SemiBold" panose="020B0604020202020204" charset="0"/>
      <p:regular r:id="rId52"/>
      <p:bold r:id="rId53"/>
      <p:italic r:id="rId54"/>
      <p:boldItalic r:id="rId55"/>
    </p:embeddedFont>
    <p:embeddedFont>
      <p:font typeface="Roboto" panose="02000000000000000000"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7" d="100"/>
          <a:sy n="97" d="100"/>
        </p:scale>
        <p:origin x="107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6331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169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2925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id-ID" dirty="0"/>
          </a:p>
        </p:txBody>
      </p:sp>
    </p:spTree>
    <p:extLst>
      <p:ext uri="{BB962C8B-B14F-4D97-AF65-F5344CB8AC3E}">
        <p14:creationId xmlns:p14="http://schemas.microsoft.com/office/powerpoint/2010/main" val="898706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id-ID" dirty="0"/>
          </a:p>
        </p:txBody>
      </p:sp>
    </p:spTree>
    <p:extLst>
      <p:ext uri="{BB962C8B-B14F-4D97-AF65-F5344CB8AC3E}">
        <p14:creationId xmlns:p14="http://schemas.microsoft.com/office/powerpoint/2010/main" val="4231144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6966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263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111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3457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7299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8993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FCD8B-7F39-E5F9-F72C-41BA4B2503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551CA9-5E0B-6034-799B-A2524782F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0E19F-0426-563E-85FA-7B023C0C1D13}"/>
              </a:ext>
            </a:extLst>
          </p:cNvPr>
          <p:cNvSpPr>
            <a:spLocks noGrp="1"/>
          </p:cNvSpPr>
          <p:nvPr>
            <p:ph type="dt" sz="half" idx="10"/>
          </p:nvPr>
        </p:nvSpPr>
        <p:spPr/>
        <p:txBody>
          <a:bodyPr/>
          <a:lstStyle/>
          <a:p>
            <a:fld id="{7B0C358B-A2A4-4453-B291-AE69E2524FFD}" type="datetimeFigureOut">
              <a:rPr lang="en-US" smtClean="0"/>
              <a:t>12/8/2024</a:t>
            </a:fld>
            <a:endParaRPr lang="en-US"/>
          </a:p>
        </p:txBody>
      </p:sp>
      <p:sp>
        <p:nvSpPr>
          <p:cNvPr id="5" name="Footer Placeholder 4">
            <a:extLst>
              <a:ext uri="{FF2B5EF4-FFF2-40B4-BE49-F238E27FC236}">
                <a16:creationId xmlns:a16="http://schemas.microsoft.com/office/drawing/2014/main" id="{7B8C6000-2F45-27EC-36C8-0ADBFF181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F3B6B4-3BD0-EDC9-0AF0-0F9E5BB8D08D}"/>
              </a:ext>
            </a:extLst>
          </p:cNvPr>
          <p:cNvSpPr>
            <a:spLocks noGrp="1"/>
          </p:cNvSpPr>
          <p:nvPr>
            <p:ph type="sldNum" sz="quarter" idx="12"/>
          </p:nvPr>
        </p:nvSpPr>
        <p:spPr/>
        <p:txBody>
          <a:bodyPr/>
          <a:lstStyle/>
          <a:p>
            <a:fld id="{714E0494-EAA6-4090-A621-BD012245BCEB}" type="slidenum">
              <a:rPr lang="en-US" smtClean="0"/>
              <a:t>‹#›</a:t>
            </a:fld>
            <a:endParaRPr lang="en-US"/>
          </a:p>
        </p:txBody>
      </p:sp>
    </p:spTree>
    <p:extLst>
      <p:ext uri="{BB962C8B-B14F-4D97-AF65-F5344CB8AC3E}">
        <p14:creationId xmlns:p14="http://schemas.microsoft.com/office/powerpoint/2010/main" val="3348771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2" name="Google Shape;4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6" name="Google Shape;4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youtube.com/watch?v=CVfSIKM7p8I" TargetMode="Externa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youtube.com/watch?v=oo83VQar5nA" TargetMode="Externa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youtube.com/watch?v=dwtpcqvTK08"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FC945-1FA4-C26C-8F67-E290C6DAF5AE}"/>
              </a:ext>
            </a:extLst>
          </p:cNvPr>
          <p:cNvSpPr>
            <a:spLocks noGrp="1"/>
          </p:cNvSpPr>
          <p:nvPr>
            <p:ph type="title"/>
          </p:nvPr>
        </p:nvSpPr>
        <p:spPr/>
        <p:txBody>
          <a:bodyPr/>
          <a:lstStyle/>
          <a:p>
            <a:pPr algn="ctr"/>
            <a:r>
              <a:rPr lang="en-US" dirty="0" err="1"/>
              <a:t>Pertemuan</a:t>
            </a:r>
            <a:r>
              <a:rPr lang="en-US" dirty="0"/>
              <a:t> 12</a:t>
            </a:r>
            <a:endParaRPr lang="id-ID" dirty="0"/>
          </a:p>
        </p:txBody>
      </p:sp>
      <p:sp>
        <p:nvSpPr>
          <p:cNvPr id="3" name="Text Placeholder 2">
            <a:extLst>
              <a:ext uri="{FF2B5EF4-FFF2-40B4-BE49-F238E27FC236}">
                <a16:creationId xmlns:a16="http://schemas.microsoft.com/office/drawing/2014/main" id="{ECE62B87-44FF-BA4B-1129-4BFEAFCB259C}"/>
              </a:ext>
            </a:extLst>
          </p:cNvPr>
          <p:cNvSpPr>
            <a:spLocks noGrp="1"/>
          </p:cNvSpPr>
          <p:nvPr>
            <p:ph type="body" idx="1"/>
          </p:nvPr>
        </p:nvSpPr>
        <p:spPr>
          <a:xfrm>
            <a:off x="311700" y="2050027"/>
            <a:ext cx="8520600" cy="1209368"/>
          </a:xfrm>
        </p:spPr>
        <p:txBody>
          <a:bodyPr/>
          <a:lstStyle/>
          <a:p>
            <a:pPr marL="114300" indent="0" algn="ctr">
              <a:buNone/>
            </a:pPr>
            <a:r>
              <a:rPr lang="en-US" sz="2800" dirty="0" err="1">
                <a:effectLst/>
                <a:latin typeface="Times New Roman" panose="02020603050405020304" pitchFamily="18" charset="0"/>
                <a:ea typeface="Calibri" panose="020F0502020204030204" pitchFamily="34" charset="0"/>
              </a:rPr>
              <a:t>Managemen</a:t>
            </a:r>
            <a:r>
              <a:rPr lang="en-US" sz="2800" dirty="0">
                <a:effectLst/>
                <a:latin typeface="Times New Roman" panose="02020603050405020304" pitchFamily="18" charset="0"/>
                <a:ea typeface="Calibri" panose="020F0502020204030204" pitchFamily="34" charset="0"/>
              </a:rPr>
              <a:t> </a:t>
            </a:r>
            <a:r>
              <a:rPr lang="en-US" sz="2800" dirty="0" err="1">
                <a:effectLst/>
                <a:latin typeface="Times New Roman" panose="02020603050405020304" pitchFamily="18" charset="0"/>
                <a:ea typeface="Calibri" panose="020F0502020204030204" pitchFamily="34" charset="0"/>
              </a:rPr>
              <a:t>Risiko</a:t>
            </a:r>
            <a:r>
              <a:rPr lang="en-US" sz="2800" dirty="0">
                <a:effectLst/>
                <a:latin typeface="Times New Roman" panose="02020603050405020304" pitchFamily="18" charset="0"/>
                <a:ea typeface="Calibri" panose="020F0502020204030204" pitchFamily="34" charset="0"/>
              </a:rPr>
              <a:t> </a:t>
            </a:r>
          </a:p>
          <a:p>
            <a:pPr marL="114300" indent="0" algn="ctr">
              <a:buNone/>
            </a:pPr>
            <a:r>
              <a:rPr lang="en-US" sz="2800" dirty="0">
                <a:latin typeface="Times New Roman" panose="02020603050405020304" pitchFamily="18" charset="0"/>
                <a:ea typeface="Calibri" panose="020F0502020204030204" pitchFamily="34" charset="0"/>
              </a:rPr>
              <a:t>(</a:t>
            </a:r>
            <a:r>
              <a:rPr lang="en-US" sz="2800" dirty="0">
                <a:effectLst/>
                <a:latin typeface="Times New Roman" panose="02020603050405020304" pitchFamily="18" charset="0"/>
                <a:ea typeface="Calibri" panose="020F0502020204030204" pitchFamily="34" charset="0"/>
              </a:rPr>
              <a:t>ISO 31000) </a:t>
            </a:r>
            <a:endParaRPr lang="id-ID" sz="2800" dirty="0"/>
          </a:p>
        </p:txBody>
      </p:sp>
    </p:spTree>
    <p:extLst>
      <p:ext uri="{BB962C8B-B14F-4D97-AF65-F5344CB8AC3E}">
        <p14:creationId xmlns:p14="http://schemas.microsoft.com/office/powerpoint/2010/main" val="1752873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AFE5-CB8B-8475-AD97-FCAB6D2B2A00}"/>
              </a:ext>
            </a:extLst>
          </p:cNvPr>
          <p:cNvSpPr>
            <a:spLocks noGrp="1"/>
          </p:cNvSpPr>
          <p:nvPr>
            <p:ph type="title"/>
          </p:nvPr>
        </p:nvSpPr>
        <p:spPr/>
        <p:txBody>
          <a:bodyPr/>
          <a:lstStyle/>
          <a:p>
            <a:endParaRPr lang="id-ID"/>
          </a:p>
        </p:txBody>
      </p:sp>
      <p:pic>
        <p:nvPicPr>
          <p:cNvPr id="4" name="Picture 3">
            <a:extLst>
              <a:ext uri="{FF2B5EF4-FFF2-40B4-BE49-F238E27FC236}">
                <a16:creationId xmlns:a16="http://schemas.microsoft.com/office/drawing/2014/main" id="{4CBD40A1-6F11-D309-8789-AC69B14C1F6A}"/>
              </a:ext>
            </a:extLst>
          </p:cNvPr>
          <p:cNvPicPr>
            <a:picLocks noChangeAspect="1"/>
          </p:cNvPicPr>
          <p:nvPr/>
        </p:nvPicPr>
        <p:blipFill>
          <a:blip r:embed="rId2"/>
          <a:stretch>
            <a:fillRect/>
          </a:stretch>
        </p:blipFill>
        <p:spPr>
          <a:xfrm>
            <a:off x="1561902" y="0"/>
            <a:ext cx="6138082" cy="4446978"/>
          </a:xfrm>
          <a:prstGeom prst="rect">
            <a:avLst/>
          </a:prstGeom>
        </p:spPr>
      </p:pic>
      <p:sp>
        <p:nvSpPr>
          <p:cNvPr id="5" name="TextBox 4">
            <a:extLst>
              <a:ext uri="{FF2B5EF4-FFF2-40B4-BE49-F238E27FC236}">
                <a16:creationId xmlns:a16="http://schemas.microsoft.com/office/drawing/2014/main" id="{8F3641AF-1A67-E196-3977-2AAE255D505B}"/>
              </a:ext>
            </a:extLst>
          </p:cNvPr>
          <p:cNvSpPr txBox="1"/>
          <p:nvPr/>
        </p:nvSpPr>
        <p:spPr>
          <a:xfrm>
            <a:off x="2182196" y="4666116"/>
            <a:ext cx="4897495" cy="307777"/>
          </a:xfrm>
          <a:prstGeom prst="rect">
            <a:avLst/>
          </a:prstGeom>
          <a:noFill/>
        </p:spPr>
        <p:txBody>
          <a:bodyPr wrap="none" rtlCol="0">
            <a:spAutoFit/>
          </a:bodyPr>
          <a:lstStyle/>
          <a:p>
            <a:pPr algn="ctr"/>
            <a:r>
              <a:rPr lang="en-US" sz="1400" dirty="0">
                <a:solidFill>
                  <a:srgbClr val="333333"/>
                </a:solidFill>
                <a:latin typeface="Bookman Old Style" panose="02050604050505020204" pitchFamily="18" charset="0"/>
              </a:rPr>
              <a:t>Ref: </a:t>
            </a:r>
            <a:r>
              <a:rPr lang="en-US" sz="1400" dirty="0" err="1">
                <a:solidFill>
                  <a:srgbClr val="333333"/>
                </a:solidFill>
                <a:latin typeface="Bookman Old Style" panose="02050604050505020204" pitchFamily="18" charset="0"/>
              </a:rPr>
              <a:t>Fariani</a:t>
            </a:r>
            <a:r>
              <a:rPr lang="en-US" sz="1400" dirty="0">
                <a:solidFill>
                  <a:srgbClr val="333333"/>
                </a:solidFill>
                <a:latin typeface="Bookman Old Style" panose="02050604050505020204" pitchFamily="18" charset="0"/>
              </a:rPr>
              <a:t>, Elly, “</a:t>
            </a:r>
            <a:r>
              <a:rPr lang="en-US" sz="1400" dirty="0" err="1">
                <a:solidFill>
                  <a:srgbClr val="333333"/>
                </a:solidFill>
                <a:latin typeface="Bookman Old Style" panose="02050604050505020204" pitchFamily="18" charset="0"/>
              </a:rPr>
              <a:t>Manajemen</a:t>
            </a:r>
            <a:r>
              <a:rPr lang="en-US" sz="1400" dirty="0">
                <a:solidFill>
                  <a:srgbClr val="333333"/>
                </a:solidFill>
                <a:latin typeface="Bookman Old Style" panose="02050604050505020204" pitchFamily="18" charset="0"/>
              </a:rPr>
              <a:t> </a:t>
            </a:r>
            <a:r>
              <a:rPr lang="en-US" sz="1400" dirty="0" err="1">
                <a:solidFill>
                  <a:srgbClr val="333333"/>
                </a:solidFill>
                <a:latin typeface="Bookman Old Style" panose="02050604050505020204" pitchFamily="18" charset="0"/>
              </a:rPr>
              <a:t>Risiko</a:t>
            </a:r>
            <a:r>
              <a:rPr lang="en-US" sz="1400" dirty="0">
                <a:solidFill>
                  <a:srgbClr val="333333"/>
                </a:solidFill>
                <a:latin typeface="Bookman Old Style" panose="02050604050505020204" pitchFamily="18" charset="0"/>
              </a:rPr>
              <a:t>”, LAN-RI, 2020.</a:t>
            </a:r>
          </a:p>
        </p:txBody>
      </p:sp>
    </p:spTree>
    <p:extLst>
      <p:ext uri="{BB962C8B-B14F-4D97-AF65-F5344CB8AC3E}">
        <p14:creationId xmlns:p14="http://schemas.microsoft.com/office/powerpoint/2010/main" val="3993417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3BE9C-E68B-460B-5BE5-9D34E7D7DFDD}"/>
              </a:ext>
            </a:extLst>
          </p:cNvPr>
          <p:cNvSpPr>
            <a:spLocks noGrp="1"/>
          </p:cNvSpPr>
          <p:nvPr>
            <p:ph type="title"/>
          </p:nvPr>
        </p:nvSpPr>
        <p:spPr/>
        <p:txBody>
          <a:bodyPr/>
          <a:lstStyle/>
          <a:p>
            <a:r>
              <a:rPr lang="id-ID" sz="3200" b="0" i="1" dirty="0" err="1">
                <a:solidFill>
                  <a:srgbClr val="000000"/>
                </a:solidFill>
                <a:effectLst/>
                <a:latin typeface="Bookman Old Style" panose="02050604050505020204" pitchFamily="18" charset="0"/>
              </a:rPr>
              <a:t>Risk</a:t>
            </a:r>
            <a:r>
              <a:rPr lang="id-ID" sz="3200" b="0" i="1" dirty="0">
                <a:solidFill>
                  <a:srgbClr val="000000"/>
                </a:solidFill>
                <a:effectLst/>
                <a:latin typeface="Bookman Old Style" panose="02050604050505020204" pitchFamily="18" charset="0"/>
              </a:rPr>
              <a:t> </a:t>
            </a:r>
            <a:r>
              <a:rPr lang="id-ID" sz="3200" b="0" i="1" dirty="0" err="1">
                <a:solidFill>
                  <a:srgbClr val="000000"/>
                </a:solidFill>
                <a:effectLst/>
                <a:latin typeface="Bookman Old Style" panose="02050604050505020204" pitchFamily="18" charset="0"/>
              </a:rPr>
              <a:t>Awareness</a:t>
            </a:r>
            <a:r>
              <a:rPr lang="id-ID" sz="3200" b="0" i="1" dirty="0">
                <a:solidFill>
                  <a:srgbClr val="000000"/>
                </a:solidFill>
                <a:effectLst/>
                <a:latin typeface="Bookman Old Style" panose="02050604050505020204" pitchFamily="18" charset="0"/>
              </a:rPr>
              <a:t> </a:t>
            </a:r>
            <a:r>
              <a:rPr lang="id-ID" sz="3200" b="0" i="1" dirty="0" err="1">
                <a:solidFill>
                  <a:srgbClr val="000000"/>
                </a:solidFill>
                <a:effectLst/>
                <a:latin typeface="Bookman Old Style" panose="02050604050505020204" pitchFamily="18" charset="0"/>
              </a:rPr>
              <a:t>Culture</a:t>
            </a:r>
            <a:endParaRPr lang="id-ID" dirty="0"/>
          </a:p>
        </p:txBody>
      </p:sp>
      <p:sp>
        <p:nvSpPr>
          <p:cNvPr id="4" name="TextBox 3">
            <a:extLst>
              <a:ext uri="{FF2B5EF4-FFF2-40B4-BE49-F238E27FC236}">
                <a16:creationId xmlns:a16="http://schemas.microsoft.com/office/drawing/2014/main" id="{CF1CD6B0-A8C4-C80D-D995-0C26D4F4BC30}"/>
              </a:ext>
            </a:extLst>
          </p:cNvPr>
          <p:cNvSpPr txBox="1"/>
          <p:nvPr/>
        </p:nvSpPr>
        <p:spPr>
          <a:xfrm>
            <a:off x="781665" y="1444426"/>
            <a:ext cx="7905135" cy="2585323"/>
          </a:xfrm>
          <a:prstGeom prst="rect">
            <a:avLst/>
          </a:prstGeom>
          <a:noFill/>
        </p:spPr>
        <p:txBody>
          <a:bodyPr wrap="square">
            <a:spAutoFit/>
          </a:bodyPr>
          <a:lstStyle/>
          <a:p>
            <a:r>
              <a:rPr lang="id-ID" sz="1800" b="0" i="0" dirty="0">
                <a:solidFill>
                  <a:srgbClr val="000000"/>
                </a:solidFill>
                <a:effectLst/>
                <a:latin typeface="Times New Roman" panose="02020603050405020304" pitchFamily="18" charset="0"/>
                <a:cs typeface="Times New Roman" panose="02020603050405020304" pitchFamily="18" charset="0"/>
              </a:rPr>
              <a:t>Budaya (Peduli) Risiko atau </a:t>
            </a:r>
            <a:r>
              <a:rPr lang="id-ID" sz="1800" b="0" i="1" dirty="0" err="1">
                <a:solidFill>
                  <a:srgbClr val="000000"/>
                </a:solidFill>
                <a:effectLst/>
                <a:latin typeface="Times New Roman" panose="02020603050405020304" pitchFamily="18" charset="0"/>
                <a:cs typeface="Times New Roman" panose="02020603050405020304" pitchFamily="18" charset="0"/>
              </a:rPr>
              <a:t>Risk</a:t>
            </a:r>
            <a:r>
              <a:rPr lang="id-ID" sz="1800" b="0" i="1" dirty="0">
                <a:solidFill>
                  <a:srgbClr val="000000"/>
                </a:solidFill>
                <a:effectLst/>
                <a:latin typeface="Times New Roman" panose="02020603050405020304" pitchFamily="18" charset="0"/>
                <a:cs typeface="Times New Roman" panose="02020603050405020304" pitchFamily="18" charset="0"/>
              </a:rPr>
              <a:t> </a:t>
            </a:r>
            <a:r>
              <a:rPr lang="id-ID" sz="1800" b="0" i="1" dirty="0" err="1">
                <a:solidFill>
                  <a:srgbClr val="000000"/>
                </a:solidFill>
                <a:effectLst/>
                <a:latin typeface="Times New Roman" panose="02020603050405020304" pitchFamily="18" charset="0"/>
                <a:cs typeface="Times New Roman" panose="02020603050405020304" pitchFamily="18" charset="0"/>
              </a:rPr>
              <a:t>Awareness</a:t>
            </a:r>
            <a:r>
              <a:rPr lang="id-ID" sz="1800" b="0" i="1" dirty="0">
                <a:solidFill>
                  <a:srgbClr val="000000"/>
                </a:solidFill>
                <a:effectLst/>
                <a:latin typeface="Times New Roman" panose="02020603050405020304" pitchFamily="18" charset="0"/>
                <a:cs typeface="Times New Roman" panose="02020603050405020304" pitchFamily="18" charset="0"/>
              </a:rPr>
              <a:t> </a:t>
            </a:r>
            <a:r>
              <a:rPr lang="id-ID" sz="1800" b="0" i="1" dirty="0" err="1">
                <a:solidFill>
                  <a:srgbClr val="000000"/>
                </a:solidFill>
                <a:effectLst/>
                <a:latin typeface="Times New Roman" panose="02020603050405020304" pitchFamily="18" charset="0"/>
                <a:cs typeface="Times New Roman" panose="02020603050405020304" pitchFamily="18" charset="0"/>
              </a:rPr>
              <a:t>Culture</a:t>
            </a:r>
            <a:r>
              <a:rPr lang="id-ID" sz="1800" b="0" i="1" dirty="0">
                <a:solidFill>
                  <a:srgbClr val="000000"/>
                </a:solidFill>
                <a:effectLst/>
                <a:latin typeface="Times New Roman" panose="02020603050405020304" pitchFamily="18" charset="0"/>
                <a:cs typeface="Times New Roman" panose="02020603050405020304" pitchFamily="18" charset="0"/>
              </a:rPr>
              <a:t> </a:t>
            </a:r>
            <a:r>
              <a:rPr lang="id-ID" sz="1800" b="0" i="0" dirty="0">
                <a:solidFill>
                  <a:srgbClr val="000000"/>
                </a:solidFill>
                <a:effectLst/>
                <a:latin typeface="Times New Roman" panose="02020603050405020304" pitchFamily="18" charset="0"/>
                <a:cs typeface="Times New Roman" panose="02020603050405020304" pitchFamily="18" charset="0"/>
              </a:rPr>
              <a:t>adalah suatu pola perilaku semua personil/pegawai dalam berinteraksi dan berpersepsi pada suatu organisasi yang mempertimbangkan risiko dalam setiap proses pengambilan keputusan dan cara melakukan pekerjaan secara berkelanjutan.</a:t>
            </a:r>
            <a:r>
              <a:rPr lang="id-ID" sz="1800" dirty="0">
                <a:latin typeface="Times New Roman" panose="02020603050405020304" pitchFamily="18" charset="0"/>
                <a:cs typeface="Times New Roman" panose="02020603050405020304" pitchFamily="18" charset="0"/>
              </a:rPr>
              <a:t> </a:t>
            </a:r>
            <a:br>
              <a:rPr lang="id-ID"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a:p>
            <a:r>
              <a:rPr lang="id-ID" sz="1800" b="0" i="0" dirty="0">
                <a:solidFill>
                  <a:srgbClr val="221F1F"/>
                </a:solidFill>
                <a:effectLst/>
                <a:latin typeface="Times New Roman" panose="02020603050405020304" pitchFamily="18" charset="0"/>
                <a:cs typeface="Times New Roman" panose="02020603050405020304" pitchFamily="18" charset="0"/>
              </a:rPr>
              <a:t>Keberhasilan mengkomunikasikan dan mengintegrasikan manajemen risiko dalam sebuah organisasi tidak terletak pada tekniknya akan tetapi tergantung pada seluruh pegawai organisasi selaku pengambil dan pengelola risiko pada organisasi tersebut.</a:t>
            </a:r>
            <a:r>
              <a:rPr lang="id-ID" sz="1800" dirty="0">
                <a:latin typeface="Times New Roman" panose="02020603050405020304" pitchFamily="18" charset="0"/>
                <a:cs typeface="Times New Roman" panose="02020603050405020304" pitchFamily="18" charset="0"/>
              </a:rPr>
              <a:t> </a:t>
            </a:r>
            <a:br>
              <a:rPr lang="id-ID" sz="1800" dirty="0">
                <a:latin typeface="Times New Roman" panose="02020603050405020304" pitchFamily="18" charset="0"/>
                <a:cs typeface="Times New Roman" panose="02020603050405020304" pitchFamily="18" charset="0"/>
              </a:rPr>
            </a:br>
            <a:endParaRPr lang="id-ID" sz="1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ADE1E75-E29D-3FEB-F9D9-2FC837BB6F8A}"/>
              </a:ext>
            </a:extLst>
          </p:cNvPr>
          <p:cNvSpPr txBox="1"/>
          <p:nvPr/>
        </p:nvSpPr>
        <p:spPr>
          <a:xfrm>
            <a:off x="2182196" y="4666116"/>
            <a:ext cx="4897495" cy="307777"/>
          </a:xfrm>
          <a:prstGeom prst="rect">
            <a:avLst/>
          </a:prstGeom>
          <a:noFill/>
        </p:spPr>
        <p:txBody>
          <a:bodyPr wrap="none" rtlCol="0">
            <a:spAutoFit/>
          </a:bodyPr>
          <a:lstStyle/>
          <a:p>
            <a:pPr algn="ctr"/>
            <a:r>
              <a:rPr lang="en-US" sz="1400" dirty="0">
                <a:solidFill>
                  <a:srgbClr val="333333"/>
                </a:solidFill>
                <a:latin typeface="Bookman Old Style" panose="02050604050505020204" pitchFamily="18" charset="0"/>
              </a:rPr>
              <a:t>Ref: </a:t>
            </a:r>
            <a:r>
              <a:rPr lang="en-US" sz="1400" dirty="0" err="1">
                <a:solidFill>
                  <a:srgbClr val="333333"/>
                </a:solidFill>
                <a:latin typeface="Bookman Old Style" panose="02050604050505020204" pitchFamily="18" charset="0"/>
              </a:rPr>
              <a:t>Fariani</a:t>
            </a:r>
            <a:r>
              <a:rPr lang="en-US" sz="1400" dirty="0">
                <a:solidFill>
                  <a:srgbClr val="333333"/>
                </a:solidFill>
                <a:latin typeface="Bookman Old Style" panose="02050604050505020204" pitchFamily="18" charset="0"/>
              </a:rPr>
              <a:t>, Elly, “</a:t>
            </a:r>
            <a:r>
              <a:rPr lang="en-US" sz="1400" dirty="0" err="1">
                <a:solidFill>
                  <a:srgbClr val="333333"/>
                </a:solidFill>
                <a:latin typeface="Bookman Old Style" panose="02050604050505020204" pitchFamily="18" charset="0"/>
              </a:rPr>
              <a:t>Manajemen</a:t>
            </a:r>
            <a:r>
              <a:rPr lang="en-US" sz="1400" dirty="0">
                <a:solidFill>
                  <a:srgbClr val="333333"/>
                </a:solidFill>
                <a:latin typeface="Bookman Old Style" panose="02050604050505020204" pitchFamily="18" charset="0"/>
              </a:rPr>
              <a:t> </a:t>
            </a:r>
            <a:r>
              <a:rPr lang="en-US" sz="1400" dirty="0" err="1">
                <a:solidFill>
                  <a:srgbClr val="333333"/>
                </a:solidFill>
                <a:latin typeface="Bookman Old Style" panose="02050604050505020204" pitchFamily="18" charset="0"/>
              </a:rPr>
              <a:t>Risiko</a:t>
            </a:r>
            <a:r>
              <a:rPr lang="en-US" sz="1400" dirty="0">
                <a:solidFill>
                  <a:srgbClr val="333333"/>
                </a:solidFill>
                <a:latin typeface="Bookman Old Style" panose="02050604050505020204" pitchFamily="18" charset="0"/>
              </a:rPr>
              <a:t>”, LAN-RI, 2020.</a:t>
            </a:r>
          </a:p>
        </p:txBody>
      </p:sp>
    </p:spTree>
    <p:extLst>
      <p:ext uri="{BB962C8B-B14F-4D97-AF65-F5344CB8AC3E}">
        <p14:creationId xmlns:p14="http://schemas.microsoft.com/office/powerpoint/2010/main" val="3529482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54883-5957-2039-87A6-96C21B522501}"/>
              </a:ext>
            </a:extLst>
          </p:cNvPr>
          <p:cNvSpPr>
            <a:spLocks noGrp="1"/>
          </p:cNvSpPr>
          <p:nvPr>
            <p:ph type="title"/>
          </p:nvPr>
        </p:nvSpPr>
        <p:spPr/>
        <p:txBody>
          <a:bodyPr/>
          <a:lstStyle/>
          <a:p>
            <a:r>
              <a:rPr lang="en-US" dirty="0" err="1"/>
              <a:t>Bagaimana</a:t>
            </a:r>
            <a:r>
              <a:rPr lang="en-US" dirty="0"/>
              <a:t> </a:t>
            </a:r>
            <a:r>
              <a:rPr lang="en-US" dirty="0" err="1"/>
              <a:t>mewujudkan</a:t>
            </a:r>
            <a:r>
              <a:rPr lang="en-US" dirty="0"/>
              <a:t> ???</a:t>
            </a:r>
            <a:endParaRPr lang="id-ID" dirty="0"/>
          </a:p>
        </p:txBody>
      </p:sp>
      <p:sp>
        <p:nvSpPr>
          <p:cNvPr id="4" name="TextBox 3">
            <a:extLst>
              <a:ext uri="{FF2B5EF4-FFF2-40B4-BE49-F238E27FC236}">
                <a16:creationId xmlns:a16="http://schemas.microsoft.com/office/drawing/2014/main" id="{09E4D654-6EAB-9F7F-22E5-443A6ACB39FE}"/>
              </a:ext>
            </a:extLst>
          </p:cNvPr>
          <p:cNvSpPr txBox="1"/>
          <p:nvPr/>
        </p:nvSpPr>
        <p:spPr>
          <a:xfrm>
            <a:off x="693174" y="1315705"/>
            <a:ext cx="8059994" cy="3416320"/>
          </a:xfrm>
          <a:prstGeom prst="rect">
            <a:avLst/>
          </a:prstGeom>
          <a:noFill/>
        </p:spPr>
        <p:txBody>
          <a:bodyPr wrap="square">
            <a:spAutoFit/>
          </a:bodyPr>
          <a:lstStyle/>
          <a:p>
            <a:pPr algn="just"/>
            <a:r>
              <a:rPr lang="id-ID" sz="1800" b="0" i="0" dirty="0">
                <a:solidFill>
                  <a:srgbClr val="000000"/>
                </a:solidFill>
                <a:effectLst/>
                <a:latin typeface="Times New Roman" panose="02020603050405020304" pitchFamily="18" charset="0"/>
                <a:cs typeface="Times New Roman" panose="02020603050405020304" pitchFamily="18" charset="0"/>
              </a:rPr>
              <a:t>Budaya Risiko diwujudkan melalui pemahaman dan pengelolaan risiko sebagai bagian dari setiap proses pengambilan keputusan di seluruh tingkatan organisasi. Bentuk pemahaman dan pengelolaan risiko, sebagaimana dimaksud di atas dalam proses pengambilan keputusan di seluruh tingkatan organisasi, antar lain berupa:</a:t>
            </a:r>
            <a:r>
              <a:rPr lang="id-ID" sz="1800"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342900" indent="-342900">
              <a:buFont typeface="+mj-lt"/>
              <a:buAutoNum type="alphaLcPeriod"/>
            </a:pPr>
            <a:r>
              <a:rPr lang="id-ID" sz="1800" b="0" i="0" dirty="0">
                <a:solidFill>
                  <a:srgbClr val="000000"/>
                </a:solidFill>
                <a:effectLst/>
                <a:latin typeface="Times New Roman" panose="02020603050405020304" pitchFamily="18" charset="0"/>
                <a:cs typeface="Times New Roman" panose="02020603050405020304" pitchFamily="18" charset="0"/>
              </a:rPr>
              <a:t>komitmen pimpinan untuk mempertimbangkan Risiko dalam</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id-ID" sz="1800" b="0" i="0" dirty="0">
                <a:solidFill>
                  <a:srgbClr val="000000"/>
                </a:solidFill>
                <a:effectLst/>
                <a:latin typeface="Times New Roman" panose="02020603050405020304" pitchFamily="18" charset="0"/>
                <a:cs typeface="Times New Roman" panose="02020603050405020304" pitchFamily="18" charset="0"/>
              </a:rPr>
              <a:t>setiap pengambilan keputusan;</a:t>
            </a:r>
          </a:p>
          <a:p>
            <a:pPr marL="342900" indent="-342900">
              <a:buFont typeface="+mj-lt"/>
              <a:buAutoNum type="alphaLcPeriod"/>
            </a:pPr>
            <a:r>
              <a:rPr lang="id-ID" sz="1800" b="0" i="0" dirty="0">
                <a:solidFill>
                  <a:srgbClr val="000000"/>
                </a:solidFill>
                <a:effectLst/>
                <a:latin typeface="Times New Roman" panose="02020603050405020304" pitchFamily="18" charset="0"/>
                <a:cs typeface="Times New Roman" panose="02020603050405020304" pitchFamily="18" charset="0"/>
              </a:rPr>
              <a:t>komunikasi yang berkelanjutan kepada seluruh jajaran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id-ID" sz="1800" b="0" i="0" dirty="0">
                <a:solidFill>
                  <a:srgbClr val="000000"/>
                </a:solidFill>
                <a:effectLst/>
                <a:latin typeface="Times New Roman" panose="02020603050405020304" pitchFamily="18" charset="0"/>
                <a:cs typeface="Times New Roman" panose="02020603050405020304" pitchFamily="18" charset="0"/>
              </a:rPr>
              <a:t>organisasi mengenai pentingnya Manajemen Risiko;</a:t>
            </a:r>
          </a:p>
          <a:p>
            <a:pPr marL="342900" indent="-342900">
              <a:buFont typeface="+mj-lt"/>
              <a:buAutoNum type="alphaLcPeriod"/>
            </a:pPr>
            <a:r>
              <a:rPr lang="id-ID" sz="1800" b="0" i="0" dirty="0">
                <a:solidFill>
                  <a:srgbClr val="000000"/>
                </a:solidFill>
                <a:effectLst/>
                <a:latin typeface="Times New Roman" panose="02020603050405020304" pitchFamily="18" charset="0"/>
                <a:cs typeface="Times New Roman" panose="02020603050405020304" pitchFamily="18" charset="0"/>
              </a:rPr>
              <a:t>penghargaan terhadap mereka yang dapat mengelola Risiko</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id-ID" sz="1800" b="0" i="0" dirty="0">
                <a:solidFill>
                  <a:srgbClr val="000000"/>
                </a:solidFill>
                <a:effectLst/>
                <a:latin typeface="Times New Roman" panose="02020603050405020304" pitchFamily="18" charset="0"/>
                <a:cs typeface="Times New Roman" panose="02020603050405020304" pitchFamily="18" charset="0"/>
              </a:rPr>
              <a:t>dengan baik; dan</a:t>
            </a:r>
          </a:p>
          <a:p>
            <a:pPr marL="342900" indent="-342900">
              <a:buFont typeface="+mj-lt"/>
              <a:buAutoNum type="alphaLcPeriod"/>
            </a:pPr>
            <a:r>
              <a:rPr lang="id-ID" sz="1800" b="0" i="0" dirty="0">
                <a:solidFill>
                  <a:srgbClr val="000000"/>
                </a:solidFill>
                <a:effectLst/>
                <a:latin typeface="Times New Roman" panose="02020603050405020304" pitchFamily="18" charset="0"/>
                <a:cs typeface="Times New Roman" panose="02020603050405020304" pitchFamily="18" charset="0"/>
              </a:rPr>
              <a:t>pengintegrasian Manajemen Risiko dalam proses organisasi.</a:t>
            </a:r>
            <a:r>
              <a:rPr lang="id-ID" sz="1800" dirty="0">
                <a:latin typeface="Times New Roman" panose="02020603050405020304" pitchFamily="18" charset="0"/>
                <a:cs typeface="Times New Roman" panose="02020603050405020304" pitchFamily="18" charset="0"/>
              </a:rPr>
              <a:t> </a:t>
            </a:r>
            <a:br>
              <a:rPr lang="id-ID" sz="1800" dirty="0">
                <a:latin typeface="Times New Roman" panose="02020603050405020304" pitchFamily="18" charset="0"/>
                <a:cs typeface="Times New Roman" panose="02020603050405020304" pitchFamily="18" charset="0"/>
              </a:rPr>
            </a:br>
            <a:endParaRPr lang="id-ID" sz="1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9FE2697-EF41-7C9A-4A26-2C3CA221B245}"/>
              </a:ext>
            </a:extLst>
          </p:cNvPr>
          <p:cNvSpPr txBox="1"/>
          <p:nvPr/>
        </p:nvSpPr>
        <p:spPr>
          <a:xfrm>
            <a:off x="2182196" y="4666116"/>
            <a:ext cx="4897495" cy="307777"/>
          </a:xfrm>
          <a:prstGeom prst="rect">
            <a:avLst/>
          </a:prstGeom>
          <a:noFill/>
        </p:spPr>
        <p:txBody>
          <a:bodyPr wrap="none" rtlCol="0">
            <a:spAutoFit/>
          </a:bodyPr>
          <a:lstStyle/>
          <a:p>
            <a:pPr algn="ctr"/>
            <a:r>
              <a:rPr lang="en-US" sz="1400" dirty="0">
                <a:solidFill>
                  <a:srgbClr val="333333"/>
                </a:solidFill>
                <a:latin typeface="Bookman Old Style" panose="02050604050505020204" pitchFamily="18" charset="0"/>
              </a:rPr>
              <a:t>Ref: </a:t>
            </a:r>
            <a:r>
              <a:rPr lang="en-US" sz="1400" dirty="0" err="1">
                <a:solidFill>
                  <a:srgbClr val="333333"/>
                </a:solidFill>
                <a:latin typeface="Bookman Old Style" panose="02050604050505020204" pitchFamily="18" charset="0"/>
              </a:rPr>
              <a:t>Fariani</a:t>
            </a:r>
            <a:r>
              <a:rPr lang="en-US" sz="1400" dirty="0">
                <a:solidFill>
                  <a:srgbClr val="333333"/>
                </a:solidFill>
                <a:latin typeface="Bookman Old Style" panose="02050604050505020204" pitchFamily="18" charset="0"/>
              </a:rPr>
              <a:t>, Elly, “</a:t>
            </a:r>
            <a:r>
              <a:rPr lang="en-US" sz="1400" dirty="0" err="1">
                <a:solidFill>
                  <a:srgbClr val="333333"/>
                </a:solidFill>
                <a:latin typeface="Bookman Old Style" panose="02050604050505020204" pitchFamily="18" charset="0"/>
              </a:rPr>
              <a:t>Manajemen</a:t>
            </a:r>
            <a:r>
              <a:rPr lang="en-US" sz="1400" dirty="0">
                <a:solidFill>
                  <a:srgbClr val="333333"/>
                </a:solidFill>
                <a:latin typeface="Bookman Old Style" panose="02050604050505020204" pitchFamily="18" charset="0"/>
              </a:rPr>
              <a:t> </a:t>
            </a:r>
            <a:r>
              <a:rPr lang="en-US" sz="1400" dirty="0" err="1">
                <a:solidFill>
                  <a:srgbClr val="333333"/>
                </a:solidFill>
                <a:latin typeface="Bookman Old Style" panose="02050604050505020204" pitchFamily="18" charset="0"/>
              </a:rPr>
              <a:t>Risiko</a:t>
            </a:r>
            <a:r>
              <a:rPr lang="en-US" sz="1400" dirty="0">
                <a:solidFill>
                  <a:srgbClr val="333333"/>
                </a:solidFill>
                <a:latin typeface="Bookman Old Style" panose="02050604050505020204" pitchFamily="18" charset="0"/>
              </a:rPr>
              <a:t>”, LAN-RI, 2020.</a:t>
            </a:r>
          </a:p>
        </p:txBody>
      </p:sp>
    </p:spTree>
    <p:extLst>
      <p:ext uri="{BB962C8B-B14F-4D97-AF65-F5344CB8AC3E}">
        <p14:creationId xmlns:p14="http://schemas.microsoft.com/office/powerpoint/2010/main" val="2571711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54883-5957-2039-87A6-96C21B522501}"/>
              </a:ext>
            </a:extLst>
          </p:cNvPr>
          <p:cNvSpPr>
            <a:spLocks noGrp="1"/>
          </p:cNvSpPr>
          <p:nvPr>
            <p:ph type="title"/>
          </p:nvPr>
        </p:nvSpPr>
        <p:spPr/>
        <p:txBody>
          <a:bodyPr/>
          <a:lstStyle/>
          <a:p>
            <a:r>
              <a:rPr lang="en-US" dirty="0" err="1"/>
              <a:t>Manajemen</a:t>
            </a:r>
            <a:r>
              <a:rPr lang="en-US" dirty="0"/>
              <a:t> </a:t>
            </a:r>
            <a:r>
              <a:rPr lang="en-US" dirty="0" err="1"/>
              <a:t>Perubahan</a:t>
            </a:r>
            <a:endParaRPr lang="id-ID" dirty="0"/>
          </a:p>
        </p:txBody>
      </p:sp>
      <p:sp>
        <p:nvSpPr>
          <p:cNvPr id="4" name="TextBox 3">
            <a:extLst>
              <a:ext uri="{FF2B5EF4-FFF2-40B4-BE49-F238E27FC236}">
                <a16:creationId xmlns:a16="http://schemas.microsoft.com/office/drawing/2014/main" id="{09E4D654-6EAB-9F7F-22E5-443A6ACB39FE}"/>
              </a:ext>
            </a:extLst>
          </p:cNvPr>
          <p:cNvSpPr txBox="1"/>
          <p:nvPr/>
        </p:nvSpPr>
        <p:spPr>
          <a:xfrm>
            <a:off x="693174" y="1315705"/>
            <a:ext cx="8059994" cy="3046988"/>
          </a:xfrm>
          <a:prstGeom prst="rect">
            <a:avLst/>
          </a:prstGeom>
          <a:noFill/>
        </p:spPr>
        <p:txBody>
          <a:bodyPr wrap="square">
            <a:spAutoFit/>
          </a:bodyPr>
          <a:lstStyle/>
          <a:p>
            <a:pPr algn="just"/>
            <a:r>
              <a:rPr lang="id-ID" sz="1800" b="0" i="0" dirty="0">
                <a:solidFill>
                  <a:srgbClr val="222222"/>
                </a:solidFill>
                <a:effectLst/>
                <a:latin typeface="Times New Roman" panose="02020603050405020304" pitchFamily="18" charset="0"/>
                <a:cs typeface="Times New Roman" panose="02020603050405020304" pitchFamily="18" charset="0"/>
              </a:rPr>
              <a:t>Manajemen Perubahan adalah wujud pendekatan melalui suatu proses untuk mengubah individu, tim, dan organisasi yang berlangsung secara terus menerus untuk memperbaharui sebuah organisasi. Perubahan ini berhubungan dengan arah, struktur, dan kemampuan untuk </a:t>
            </a:r>
            <a:r>
              <a:rPr lang="id-ID" sz="1800" b="0" i="0" dirty="0">
                <a:solidFill>
                  <a:srgbClr val="444444"/>
                </a:solidFill>
                <a:effectLst/>
                <a:latin typeface="Times New Roman" panose="02020603050405020304" pitchFamily="18" charset="0"/>
                <a:cs typeface="Times New Roman" panose="02020603050405020304" pitchFamily="18" charset="0"/>
              </a:rPr>
              <a:t>organisasi tersebut tetap </a:t>
            </a:r>
            <a:r>
              <a:rPr lang="id-ID" sz="1800" b="0" i="1" dirty="0" err="1">
                <a:solidFill>
                  <a:srgbClr val="444444"/>
                </a:solidFill>
                <a:effectLst/>
                <a:latin typeface="Times New Roman" panose="02020603050405020304" pitchFamily="18" charset="0"/>
                <a:cs typeface="Times New Roman" panose="02020603050405020304" pitchFamily="18" charset="0"/>
              </a:rPr>
              <a:t>survive</a:t>
            </a:r>
            <a:r>
              <a:rPr lang="id-ID" sz="1800" b="0" i="1" dirty="0">
                <a:solidFill>
                  <a:srgbClr val="444444"/>
                </a:solidFill>
                <a:effectLst/>
                <a:latin typeface="Times New Roman" panose="02020603050405020304" pitchFamily="18" charset="0"/>
                <a:cs typeface="Times New Roman" panose="02020603050405020304" pitchFamily="18" charset="0"/>
              </a:rPr>
              <a:t> </a:t>
            </a:r>
            <a:r>
              <a:rPr lang="id-ID" sz="1800" b="0" i="0" dirty="0">
                <a:solidFill>
                  <a:srgbClr val="444444"/>
                </a:solidFill>
                <a:effectLst/>
                <a:latin typeface="Times New Roman" panose="02020603050405020304" pitchFamily="18" charset="0"/>
                <a:cs typeface="Times New Roman" panose="02020603050405020304" pitchFamily="18" charset="0"/>
              </a:rPr>
              <a:t>dan bahkan mencapai puncak perkembangannya </a:t>
            </a:r>
            <a:r>
              <a:rPr lang="id-ID" sz="1800" b="0" i="0" dirty="0">
                <a:solidFill>
                  <a:srgbClr val="222222"/>
                </a:solidFill>
                <a:effectLst/>
                <a:latin typeface="Times New Roman" panose="02020603050405020304" pitchFamily="18" charset="0"/>
                <a:cs typeface="Times New Roman" panose="02020603050405020304" pitchFamily="18" charset="0"/>
              </a:rPr>
              <a:t>menuju kondisi masa depan yang lebih baik.</a:t>
            </a:r>
            <a:r>
              <a:rPr lang="id-ID"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algn="just"/>
            <a:r>
              <a:rPr lang="id-ID" sz="1800" b="0" i="0" dirty="0">
                <a:solidFill>
                  <a:srgbClr val="222222"/>
                </a:solidFill>
                <a:effectLst/>
                <a:latin typeface="Times New Roman" panose="02020603050405020304" pitchFamily="18" charset="0"/>
                <a:cs typeface="Times New Roman" panose="02020603050405020304" pitchFamily="18" charset="0"/>
              </a:rPr>
              <a:t>Manajemen perubahan </a:t>
            </a:r>
            <a:r>
              <a:rPr lang="id-ID" sz="1800" b="0" i="1" dirty="0">
                <a:solidFill>
                  <a:srgbClr val="222222"/>
                </a:solidFill>
                <a:effectLst/>
                <a:latin typeface="Times New Roman" panose="02020603050405020304" pitchFamily="18" charset="0"/>
                <a:cs typeface="Times New Roman" panose="02020603050405020304" pitchFamily="18" charset="0"/>
              </a:rPr>
              <a:t>(</a:t>
            </a:r>
            <a:r>
              <a:rPr lang="id-ID" sz="1800" b="0" i="1" dirty="0" err="1">
                <a:solidFill>
                  <a:srgbClr val="222222"/>
                </a:solidFill>
                <a:effectLst/>
                <a:latin typeface="Times New Roman" panose="02020603050405020304" pitchFamily="18" charset="0"/>
                <a:cs typeface="Times New Roman" panose="02020603050405020304" pitchFamily="18" charset="0"/>
              </a:rPr>
              <a:t>change</a:t>
            </a:r>
            <a:r>
              <a:rPr lang="id-ID" sz="1800" b="0" i="1" dirty="0">
                <a:solidFill>
                  <a:srgbClr val="222222"/>
                </a:solidFill>
                <a:effectLst/>
                <a:latin typeface="Times New Roman" panose="02020603050405020304" pitchFamily="18" charset="0"/>
                <a:cs typeface="Times New Roman" panose="02020603050405020304" pitchFamily="18" charset="0"/>
              </a:rPr>
              <a:t> </a:t>
            </a:r>
            <a:r>
              <a:rPr lang="id-ID" sz="1800" b="0" i="1" dirty="0" err="1">
                <a:solidFill>
                  <a:srgbClr val="222222"/>
                </a:solidFill>
                <a:effectLst/>
                <a:latin typeface="Times New Roman" panose="02020603050405020304" pitchFamily="18" charset="0"/>
                <a:cs typeface="Times New Roman" panose="02020603050405020304" pitchFamily="18" charset="0"/>
              </a:rPr>
              <a:t>management</a:t>
            </a:r>
            <a:r>
              <a:rPr lang="id-ID" sz="1800" b="0" i="1" dirty="0">
                <a:solidFill>
                  <a:srgbClr val="222222"/>
                </a:solidFill>
                <a:effectLst/>
                <a:latin typeface="Times New Roman" panose="02020603050405020304" pitchFamily="18" charset="0"/>
                <a:cs typeface="Times New Roman" panose="02020603050405020304" pitchFamily="18" charset="0"/>
              </a:rPr>
              <a:t>) </a:t>
            </a:r>
            <a:r>
              <a:rPr lang="id-ID" sz="1800" b="0" i="0" dirty="0">
                <a:solidFill>
                  <a:srgbClr val="222222"/>
                </a:solidFill>
                <a:effectLst/>
                <a:latin typeface="Times New Roman" panose="02020603050405020304" pitchFamily="18" charset="0"/>
                <a:cs typeface="Times New Roman" panose="02020603050405020304" pitchFamily="18" charset="0"/>
              </a:rPr>
              <a:t>sering dikaitkan dengan </a:t>
            </a:r>
            <a:r>
              <a:rPr lang="id-ID" sz="1800" b="0" i="0" dirty="0">
                <a:solidFill>
                  <a:srgbClr val="000000"/>
                </a:solidFill>
                <a:effectLst/>
                <a:latin typeface="Times New Roman" panose="02020603050405020304" pitchFamily="18" charset="0"/>
                <a:cs typeface="Times New Roman" panose="02020603050405020304" pitchFamily="18" charset="0"/>
              </a:rPr>
              <a:t>manajemen sumber daya manusia </a:t>
            </a:r>
            <a:r>
              <a:rPr lang="id-ID" sz="1800" b="0" i="0" dirty="0">
                <a:solidFill>
                  <a:srgbClr val="222222"/>
                </a:solidFill>
                <a:effectLst/>
                <a:latin typeface="Times New Roman" panose="02020603050405020304" pitchFamily="18" charset="0"/>
                <a:cs typeface="Times New Roman" panose="02020603050405020304" pitchFamily="18" charset="0"/>
              </a:rPr>
              <a:t>karena yang menjadi objek utama perubahan adalah sumber daya manusia. </a:t>
            </a:r>
            <a:r>
              <a:rPr lang="id-ID" sz="1800" b="0" i="1" dirty="0" err="1">
                <a:solidFill>
                  <a:srgbClr val="222222"/>
                </a:solidFill>
                <a:effectLst/>
                <a:latin typeface="Times New Roman" panose="02020603050405020304" pitchFamily="18" charset="0"/>
                <a:cs typeface="Times New Roman" panose="02020603050405020304" pitchFamily="18" charset="0"/>
              </a:rPr>
              <a:t>Change</a:t>
            </a:r>
            <a:r>
              <a:rPr lang="id-ID" sz="1800" b="0" i="1" dirty="0">
                <a:solidFill>
                  <a:srgbClr val="222222"/>
                </a:solidFill>
                <a:effectLst/>
                <a:latin typeface="Times New Roman" panose="02020603050405020304" pitchFamily="18" charset="0"/>
                <a:cs typeface="Times New Roman" panose="02020603050405020304" pitchFamily="18" charset="0"/>
              </a:rPr>
              <a:t> </a:t>
            </a:r>
            <a:r>
              <a:rPr lang="id-ID" sz="1800" b="0" i="1" dirty="0" err="1">
                <a:solidFill>
                  <a:srgbClr val="222222"/>
                </a:solidFill>
                <a:effectLst/>
                <a:latin typeface="Times New Roman" panose="02020603050405020304" pitchFamily="18" charset="0"/>
                <a:cs typeface="Times New Roman" panose="02020603050405020304" pitchFamily="18" charset="0"/>
              </a:rPr>
              <a:t>management</a:t>
            </a:r>
            <a:r>
              <a:rPr lang="id-ID" sz="1800" b="0" i="1" dirty="0">
                <a:solidFill>
                  <a:srgbClr val="222222"/>
                </a:solidFill>
                <a:effectLst/>
                <a:latin typeface="Times New Roman" panose="02020603050405020304" pitchFamily="18" charset="0"/>
                <a:cs typeface="Times New Roman" panose="02020603050405020304" pitchFamily="18" charset="0"/>
              </a:rPr>
              <a:t> </a:t>
            </a:r>
            <a:r>
              <a:rPr lang="id-ID" sz="1800" b="0" i="0" dirty="0">
                <a:solidFill>
                  <a:srgbClr val="222222"/>
                </a:solidFill>
                <a:effectLst/>
                <a:latin typeface="Times New Roman" panose="02020603050405020304" pitchFamily="18" charset="0"/>
                <a:cs typeface="Times New Roman" panose="02020603050405020304" pitchFamily="18" charset="0"/>
              </a:rPr>
              <a:t>dalam suatu organisasi umumnya dilakukan dengan perubahan kebijakan yang sederhana hingga kebijakan yang kompleks dan berpengaruh terhadap perubahan organisasi.</a:t>
            </a:r>
            <a:r>
              <a:rPr lang="id-ID" sz="2400" dirty="0">
                <a:latin typeface="Times New Roman" panose="02020603050405020304" pitchFamily="18" charset="0"/>
                <a:cs typeface="Times New Roman" panose="02020603050405020304" pitchFamily="18" charset="0"/>
              </a:rPr>
              <a:t> </a:t>
            </a:r>
            <a:endParaRPr lang="id-ID" sz="1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9FE2697-EF41-7C9A-4A26-2C3CA221B245}"/>
              </a:ext>
            </a:extLst>
          </p:cNvPr>
          <p:cNvSpPr txBox="1"/>
          <p:nvPr/>
        </p:nvSpPr>
        <p:spPr>
          <a:xfrm>
            <a:off x="2182196" y="4666116"/>
            <a:ext cx="4897495" cy="307777"/>
          </a:xfrm>
          <a:prstGeom prst="rect">
            <a:avLst/>
          </a:prstGeom>
          <a:noFill/>
        </p:spPr>
        <p:txBody>
          <a:bodyPr wrap="none" rtlCol="0">
            <a:spAutoFit/>
          </a:bodyPr>
          <a:lstStyle/>
          <a:p>
            <a:pPr algn="ctr"/>
            <a:r>
              <a:rPr lang="en-US" sz="1400" dirty="0">
                <a:solidFill>
                  <a:srgbClr val="333333"/>
                </a:solidFill>
                <a:latin typeface="Bookman Old Style" panose="02050604050505020204" pitchFamily="18" charset="0"/>
              </a:rPr>
              <a:t>Ref: </a:t>
            </a:r>
            <a:r>
              <a:rPr lang="en-US" sz="1400" dirty="0" err="1">
                <a:solidFill>
                  <a:srgbClr val="333333"/>
                </a:solidFill>
                <a:latin typeface="Bookman Old Style" panose="02050604050505020204" pitchFamily="18" charset="0"/>
              </a:rPr>
              <a:t>Fariani</a:t>
            </a:r>
            <a:r>
              <a:rPr lang="en-US" sz="1400" dirty="0">
                <a:solidFill>
                  <a:srgbClr val="333333"/>
                </a:solidFill>
                <a:latin typeface="Bookman Old Style" panose="02050604050505020204" pitchFamily="18" charset="0"/>
              </a:rPr>
              <a:t>, Elly, “</a:t>
            </a:r>
            <a:r>
              <a:rPr lang="en-US" sz="1400" dirty="0" err="1">
                <a:solidFill>
                  <a:srgbClr val="333333"/>
                </a:solidFill>
                <a:latin typeface="Bookman Old Style" panose="02050604050505020204" pitchFamily="18" charset="0"/>
              </a:rPr>
              <a:t>Manajemen</a:t>
            </a:r>
            <a:r>
              <a:rPr lang="en-US" sz="1400" dirty="0">
                <a:solidFill>
                  <a:srgbClr val="333333"/>
                </a:solidFill>
                <a:latin typeface="Bookman Old Style" panose="02050604050505020204" pitchFamily="18" charset="0"/>
              </a:rPr>
              <a:t> </a:t>
            </a:r>
            <a:r>
              <a:rPr lang="en-US" sz="1400" dirty="0" err="1">
                <a:solidFill>
                  <a:srgbClr val="333333"/>
                </a:solidFill>
                <a:latin typeface="Bookman Old Style" panose="02050604050505020204" pitchFamily="18" charset="0"/>
              </a:rPr>
              <a:t>Risiko</a:t>
            </a:r>
            <a:r>
              <a:rPr lang="en-US" sz="1400" dirty="0">
                <a:solidFill>
                  <a:srgbClr val="333333"/>
                </a:solidFill>
                <a:latin typeface="Bookman Old Style" panose="02050604050505020204" pitchFamily="18" charset="0"/>
              </a:rPr>
              <a:t>”, LAN-RI, 2020.</a:t>
            </a:r>
          </a:p>
        </p:txBody>
      </p:sp>
    </p:spTree>
    <p:extLst>
      <p:ext uri="{BB962C8B-B14F-4D97-AF65-F5344CB8AC3E}">
        <p14:creationId xmlns:p14="http://schemas.microsoft.com/office/powerpoint/2010/main" val="818681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err="1">
                <a:solidFill>
                  <a:schemeClr val="dk1"/>
                </a:solidFill>
              </a:rPr>
              <a:t>Konsep</a:t>
            </a:r>
            <a:r>
              <a:rPr lang="en-US" dirty="0">
                <a:solidFill>
                  <a:schemeClr val="dk1"/>
                </a:solidFill>
              </a:rPr>
              <a:t> </a:t>
            </a:r>
            <a:r>
              <a:rPr lang="en-US" dirty="0" err="1">
                <a:solidFill>
                  <a:schemeClr val="dk1"/>
                </a:solidFill>
              </a:rPr>
              <a:t>Risiko</a:t>
            </a:r>
            <a:endParaRPr lang="en-US" dirty="0">
              <a:solidFill>
                <a:schemeClr val="dk1"/>
              </a:solidFill>
            </a:endParaRPr>
          </a:p>
        </p:txBody>
      </p:sp>
      <p:sp>
        <p:nvSpPr>
          <p:cNvPr id="3" name="TextBox 2">
            <a:extLst>
              <a:ext uri="{FF2B5EF4-FFF2-40B4-BE49-F238E27FC236}">
                <a16:creationId xmlns:a16="http://schemas.microsoft.com/office/drawing/2014/main" id="{08D02449-2006-CA2E-B86F-747DAC493FAF}"/>
              </a:ext>
            </a:extLst>
          </p:cNvPr>
          <p:cNvSpPr txBox="1"/>
          <p:nvPr/>
        </p:nvSpPr>
        <p:spPr>
          <a:xfrm>
            <a:off x="626806" y="1252697"/>
            <a:ext cx="7890387" cy="2800767"/>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Agar </a:t>
            </a:r>
            <a:r>
              <a:rPr lang="en-US" sz="1800" dirty="0" err="1">
                <a:latin typeface="Times New Roman" panose="02020603050405020304" pitchFamily="18" charset="0"/>
                <a:cs typeface="Times New Roman" panose="02020603050405020304" pitchFamily="18" charset="0"/>
              </a:rPr>
              <a:t>segala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sesuatu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berjalan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sesuai</a:t>
            </a:r>
            <a:r>
              <a:rPr lang="en-US" sz="1800" dirty="0">
                <a:latin typeface="Times New Roman" panose="02020603050405020304" pitchFamily="18" charset="0"/>
                <a:cs typeface="Times New Roman" panose="02020603050405020304" pitchFamily="18" charset="0"/>
              </a:rPr>
              <a:t> yang </a:t>
            </a:r>
            <a:r>
              <a:rPr lang="en-US" sz="1800" dirty="0" err="1">
                <a:latin typeface="Times New Roman" panose="02020603050405020304" pitchFamily="18" charset="0"/>
                <a:cs typeface="Times New Roman" panose="02020603050405020304" pitchFamily="18" charset="0"/>
              </a:rPr>
              <a:t>seharusnya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maka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perlu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ada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pengawasan</a:t>
            </a:r>
            <a:r>
              <a:rPr lang="en-US" sz="1800" dirty="0">
                <a:latin typeface="Times New Roman" panose="02020603050405020304" pitchFamily="18" charset="0"/>
                <a:cs typeface="Times New Roman" panose="02020603050405020304" pitchFamily="18" charset="0"/>
              </a:rPr>
              <a:t>. Salah </a:t>
            </a:r>
            <a:r>
              <a:rPr lang="en-US" sz="1800" dirty="0" err="1">
                <a:latin typeface="Times New Roman" panose="02020603050405020304" pitchFamily="18" charset="0"/>
                <a:cs typeface="Times New Roman" panose="02020603050405020304" pitchFamily="18" charset="0"/>
              </a:rPr>
              <a:t>satu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bentuk</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cara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pengawasan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ialah</a:t>
            </a:r>
            <a:r>
              <a:rPr lang="en-US" sz="1800" dirty="0">
                <a:latin typeface="Times New Roman" panose="02020603050405020304" pitchFamily="18" charset="0"/>
                <a:cs typeface="Times New Roman" panose="02020603050405020304" pitchFamily="18" charset="0"/>
              </a:rPr>
              <a:t> yang </a:t>
            </a:r>
            <a:r>
              <a:rPr lang="en-US" sz="1800" dirty="0" err="1">
                <a:latin typeface="Times New Roman" panose="02020603050405020304" pitchFamily="18" charset="0"/>
                <a:cs typeface="Times New Roman" panose="02020603050405020304" pitchFamily="18" charset="0"/>
              </a:rPr>
              <a:t>disebut</a:t>
            </a:r>
            <a:r>
              <a:rPr lang="en-US" sz="1800" dirty="0">
                <a:latin typeface="Times New Roman" panose="02020603050405020304" pitchFamily="18" charset="0"/>
                <a:cs typeface="Times New Roman" panose="02020603050405020304" pitchFamily="18" charset="0"/>
              </a:rPr>
              <a:t> system </a:t>
            </a:r>
            <a:r>
              <a:rPr lang="en-US" sz="1800" dirty="0" err="1">
                <a:latin typeface="Times New Roman" panose="02020603050405020304" pitchFamily="18" charset="0"/>
                <a:cs typeface="Times New Roman" panose="02020603050405020304" pitchFamily="18" charset="0"/>
              </a:rPr>
              <a:t>pengendalian</a:t>
            </a:r>
            <a:r>
              <a:rPr lang="en-US" sz="1800" dirty="0">
                <a:latin typeface="Times New Roman" panose="02020603050405020304" pitchFamily="18" charset="0"/>
                <a:cs typeface="Times New Roman" panose="02020603050405020304" pitchFamily="18" charset="0"/>
              </a:rPr>
              <a:t> intern (internal control system) yang </a:t>
            </a:r>
            <a:r>
              <a:rPr lang="en-US" sz="1800" dirty="0" err="1">
                <a:latin typeface="Times New Roman" panose="02020603050405020304" pitchFamily="18" charset="0"/>
                <a:cs typeface="Times New Roman" panose="02020603050405020304" pitchFamily="18" charset="0"/>
              </a:rPr>
              <a:t>melekat</a:t>
            </a:r>
            <a:r>
              <a:rPr lang="en-US" sz="1800" dirty="0">
                <a:latin typeface="Times New Roman" panose="02020603050405020304" pitchFamily="18" charset="0"/>
                <a:cs typeface="Times New Roman" panose="02020603050405020304" pitchFamily="18" charset="0"/>
              </a:rPr>
              <a:t> pada system dan </a:t>
            </a:r>
            <a:r>
              <a:rPr lang="en-US" sz="1800" dirty="0" err="1">
                <a:latin typeface="Times New Roman" panose="02020603050405020304" pitchFamily="18" charset="0"/>
                <a:cs typeface="Times New Roman" panose="02020603050405020304" pitchFamily="18" charset="0"/>
              </a:rPr>
              <a:t>prosedur</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organisasi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tersebut</a:t>
            </a:r>
            <a:r>
              <a:rPr lang="en-US" sz="1800" dirty="0">
                <a:latin typeface="Times New Roman" panose="02020603050405020304" pitchFamily="18" charset="0"/>
                <a:cs typeface="Times New Roman" panose="02020603050405020304" pitchFamily="18" charset="0"/>
              </a:rPr>
              <a:t>. </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b="0" i="0" dirty="0" err="1">
                <a:solidFill>
                  <a:srgbClr val="000000"/>
                </a:solidFill>
                <a:effectLst/>
                <a:latin typeface="Times New Roman" panose="02020603050405020304" pitchFamily="18" charset="0"/>
                <a:cs typeface="Times New Roman" panose="02020603050405020304" pitchFamily="18" charset="0"/>
              </a:rPr>
              <a:t>Pendekatan</a:t>
            </a:r>
            <a:r>
              <a:rPr lang="en-US" sz="1800" b="0" i="0" dirty="0">
                <a:solidFill>
                  <a:srgbClr val="000000"/>
                </a:solidFill>
                <a:effectLst/>
                <a:latin typeface="Times New Roman" panose="02020603050405020304" pitchFamily="18" charset="0"/>
                <a:cs typeface="Times New Roman" panose="02020603050405020304" pitchFamily="18" charset="0"/>
              </a:rPr>
              <a:t> Audit SI/TI </a:t>
            </a:r>
            <a:r>
              <a:rPr lang="en-US" sz="1800" b="0" i="0" dirty="0" err="1">
                <a:solidFill>
                  <a:srgbClr val="000000"/>
                </a:solidFill>
                <a:effectLst/>
                <a:latin typeface="Times New Roman" panose="02020603050405020304" pitchFamily="18" charset="0"/>
                <a:cs typeface="Times New Roman" panose="02020603050405020304" pitchFamily="18" charset="0"/>
              </a:rPr>
              <a:t>berbasis</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resiko</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digunakan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untuk</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menilai</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resiko</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dari</a:t>
            </a:r>
            <a:br>
              <a:rPr lang="en-US" sz="1800" b="0" i="0" dirty="0">
                <a:solidFill>
                  <a:srgbClr val="000000"/>
                </a:solidFill>
                <a:effectLst/>
                <a:latin typeface="Times New Roman" panose="02020603050405020304" pitchFamily="18" charset="0"/>
                <a:cs typeface="Times New Roman" panose="02020603050405020304" pitchFamily="18" charset="0"/>
              </a:rPr>
            </a:br>
            <a:r>
              <a:rPr lang="en-US" sz="1800" b="0" i="0" dirty="0">
                <a:solidFill>
                  <a:srgbClr val="000000"/>
                </a:solidFill>
                <a:effectLst/>
                <a:latin typeface="Times New Roman" panose="02020603050405020304" pitchFamily="18" charset="0"/>
                <a:cs typeface="Times New Roman" panose="02020603050405020304" pitchFamily="18" charset="0"/>
              </a:rPr>
              <a:t>poses </a:t>
            </a:r>
            <a:r>
              <a:rPr lang="en-US" sz="1800" b="0" i="0" dirty="0" err="1">
                <a:solidFill>
                  <a:srgbClr val="000000"/>
                </a:solidFill>
                <a:effectLst/>
                <a:latin typeface="Times New Roman" panose="02020603050405020304" pitchFamily="18" charset="0"/>
                <a:cs typeface="Times New Roman" panose="02020603050405020304" pitchFamily="18" charset="0"/>
              </a:rPr>
              <a:t>bisnis</a:t>
            </a:r>
            <a:r>
              <a:rPr lang="en-US" sz="1800" b="0" i="0" dirty="0">
                <a:solidFill>
                  <a:srgbClr val="000000"/>
                </a:solidFill>
                <a:effectLst/>
                <a:latin typeface="Times New Roman" panose="02020603050405020304" pitchFamily="18" charset="0"/>
                <a:cs typeface="Times New Roman" panose="02020603050405020304" pitchFamily="18" charset="0"/>
              </a:rPr>
              <a:t> yang </a:t>
            </a:r>
            <a:r>
              <a:rPr lang="en-US" sz="1800" b="0" i="0" dirty="0" err="1">
                <a:solidFill>
                  <a:srgbClr val="000000"/>
                </a:solidFill>
                <a:effectLst/>
                <a:latin typeface="Times New Roman" panose="02020603050405020304" pitchFamily="18" charset="0"/>
                <a:cs typeface="Times New Roman" panose="02020603050405020304" pitchFamily="18" charset="0"/>
              </a:rPr>
              <a:t>berlangsung</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diorganisasi</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atau</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perusahaan</a:t>
            </a:r>
            <a:r>
              <a:rPr lang="en-US" sz="1800" b="0" i="0" dirty="0">
                <a:solidFill>
                  <a:srgbClr val="000000"/>
                </a:solidFill>
                <a:effectLst/>
                <a:latin typeface="Times New Roman" panose="02020603050405020304" pitchFamily="18" charset="0"/>
                <a:cs typeface="Times New Roman" panose="02020603050405020304" pitchFamily="18" charset="0"/>
              </a:rPr>
              <a:t> dan yang </a:t>
            </a:r>
            <a:r>
              <a:rPr lang="en-US" sz="1800" b="0" i="0" dirty="0" err="1">
                <a:solidFill>
                  <a:srgbClr val="000000"/>
                </a:solidFill>
                <a:effectLst/>
                <a:latin typeface="Times New Roman" panose="02020603050405020304" pitchFamily="18" charset="0"/>
                <a:cs typeface="Times New Roman" panose="02020603050405020304" pitchFamily="18" charset="0"/>
              </a:rPr>
              <a:t>terpenting</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dapat</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membantu</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pengaudit</a:t>
            </a:r>
            <a:r>
              <a:rPr lang="en-US" sz="1800" b="0" i="0" dirty="0">
                <a:solidFill>
                  <a:srgbClr val="000000"/>
                </a:solidFill>
                <a:effectLst/>
                <a:latin typeface="Times New Roman" panose="02020603050405020304" pitchFamily="18" charset="0"/>
                <a:cs typeface="Times New Roman" panose="02020603050405020304" pitchFamily="18" charset="0"/>
              </a:rPr>
              <a:t> SI/TI </a:t>
            </a:r>
            <a:r>
              <a:rPr lang="en-US" sz="1800" b="0" i="0" dirty="0" err="1">
                <a:solidFill>
                  <a:srgbClr val="000000"/>
                </a:solidFill>
                <a:effectLst/>
                <a:latin typeface="Times New Roman" panose="02020603050405020304" pitchFamily="18" charset="0"/>
                <a:cs typeface="Times New Roman" panose="02020603050405020304" pitchFamily="18" charset="0"/>
              </a:rPr>
              <a:t>dalam</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memutuskan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metode</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pengujian</a:t>
            </a:r>
            <a:r>
              <a:rPr lang="en-US" sz="1800" b="0" i="0" dirty="0">
                <a:solidFill>
                  <a:srgbClr val="000000"/>
                </a:solidFill>
                <a:effectLst/>
                <a:latin typeface="Times New Roman" panose="02020603050405020304" pitchFamily="18" charset="0"/>
                <a:cs typeface="Times New Roman" panose="02020603050405020304" pitchFamily="18" charset="0"/>
              </a:rPr>
              <a:t> yang </a:t>
            </a:r>
            <a:r>
              <a:rPr lang="en-US" sz="1800" b="0" i="0" dirty="0" err="1">
                <a:solidFill>
                  <a:srgbClr val="000000"/>
                </a:solidFill>
                <a:effectLst/>
                <a:latin typeface="Times New Roman" panose="02020603050405020304" pitchFamily="18" charset="0"/>
                <a:cs typeface="Times New Roman" panose="02020603050405020304" pitchFamily="18" charset="0"/>
              </a:rPr>
              <a:t>digunakan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dalam</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pelaksaaan</a:t>
            </a:r>
            <a:r>
              <a:rPr lang="en-US" sz="1800" b="0" i="0" dirty="0">
                <a:solidFill>
                  <a:srgbClr val="000000"/>
                </a:solidFill>
                <a:effectLst/>
                <a:latin typeface="Times New Roman" panose="02020603050405020304" pitchFamily="18" charset="0"/>
                <a:cs typeface="Times New Roman" panose="02020603050405020304" pitchFamily="18" charset="0"/>
              </a:rPr>
              <a:t> audit </a:t>
            </a:r>
            <a:r>
              <a:rPr lang="en-US" sz="1800" b="0" i="0" dirty="0" err="1">
                <a:solidFill>
                  <a:srgbClr val="000000"/>
                </a:solidFill>
                <a:effectLst/>
                <a:latin typeface="Times New Roman" panose="02020603050405020304" pitchFamily="18" charset="0"/>
                <a:cs typeface="Times New Roman" panose="02020603050405020304" pitchFamily="18" charset="0"/>
              </a:rPr>
              <a:t>nantinya</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dengan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melakukan</a:t>
            </a:r>
            <a:r>
              <a:rPr lang="en-US" sz="1800" b="0" i="0" dirty="0">
                <a:solidFill>
                  <a:srgbClr val="000000"/>
                </a:solidFill>
                <a:effectLst/>
                <a:latin typeface="Times New Roman" panose="02020603050405020304" pitchFamily="18" charset="0"/>
                <a:cs typeface="Times New Roman" panose="02020603050405020304" pitchFamily="18" charset="0"/>
              </a:rPr>
              <a:t> uji </a:t>
            </a:r>
            <a:r>
              <a:rPr lang="en-US" sz="1800" b="0" i="0" dirty="0" err="1">
                <a:solidFill>
                  <a:srgbClr val="000000"/>
                </a:solidFill>
                <a:effectLst/>
                <a:latin typeface="Times New Roman" panose="02020603050405020304" pitchFamily="18" charset="0"/>
                <a:cs typeface="Times New Roman" panose="02020603050405020304" pitchFamily="18" charset="0"/>
              </a:rPr>
              <a:t>kepatutan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atau</a:t>
            </a:r>
            <a:r>
              <a:rPr lang="en-US" sz="1800" b="0" i="0" dirty="0">
                <a:solidFill>
                  <a:srgbClr val="000000"/>
                </a:solidFill>
                <a:effectLst/>
                <a:latin typeface="Times New Roman" panose="02020603050405020304" pitchFamily="18" charset="0"/>
                <a:cs typeface="Times New Roman" panose="02020603050405020304" pitchFamily="18" charset="0"/>
              </a:rPr>
              <a:t> uji </a:t>
            </a:r>
            <a:r>
              <a:rPr lang="en-US" sz="1800" b="0" i="0" dirty="0" err="1">
                <a:solidFill>
                  <a:srgbClr val="000000"/>
                </a:solidFill>
                <a:effectLst/>
                <a:latin typeface="Times New Roman" panose="02020603050405020304" pitchFamily="18" charset="0"/>
                <a:cs typeface="Times New Roman" panose="02020603050405020304" pitchFamily="18" charset="0"/>
              </a:rPr>
              <a:t>secara</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substantif</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BF97F5A-5CF7-4AA2-9F98-5650396A8EBA}"/>
              </a:ext>
            </a:extLst>
          </p:cNvPr>
          <p:cNvSpPr txBox="1"/>
          <p:nvPr/>
        </p:nvSpPr>
        <p:spPr>
          <a:xfrm>
            <a:off x="947582" y="4558725"/>
            <a:ext cx="7248832" cy="584775"/>
          </a:xfrm>
          <a:prstGeom prst="rect">
            <a:avLst/>
          </a:prstGeom>
          <a:noFill/>
        </p:spPr>
        <p:txBody>
          <a:bodyPr wrap="square">
            <a:spAutoFit/>
          </a:bodyPr>
          <a:lstStyle/>
          <a:p>
            <a:pPr algn="ctr"/>
            <a:r>
              <a:rPr lang="en-US" sz="1800" dirty="0">
                <a:solidFill>
                  <a:srgbClr val="242021"/>
                </a:solidFill>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Zuraidah</a:t>
            </a:r>
            <a:r>
              <a:rPr lang="en-US" dirty="0">
                <a:latin typeface="Times New Roman" panose="02020603050405020304" pitchFamily="18" charset="0"/>
                <a:cs typeface="Times New Roman" panose="02020603050405020304" pitchFamily="18" charset="0"/>
              </a:rPr>
              <a:t>, Eva., </a:t>
            </a:r>
            <a:r>
              <a:rPr lang="en-US" dirty="0" err="1">
                <a:latin typeface="Times New Roman" panose="02020603050405020304" pitchFamily="18" charset="0"/>
                <a:cs typeface="Times New Roman" panose="02020603050405020304" pitchFamily="18" charset="0"/>
              </a:rPr>
              <a:t>Budihartanti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Cahyani</a:t>
            </a:r>
            <a:r>
              <a:rPr lang="en-US" dirty="0">
                <a:latin typeface="Times New Roman" panose="02020603050405020304" pitchFamily="18" charset="0"/>
                <a:cs typeface="Times New Roman" panose="02020603050405020304" pitchFamily="18" charset="0"/>
              </a:rPr>
              <a:t>.</a:t>
            </a:r>
            <a:r>
              <a:rPr lang="en-US" sz="1400" b="0" i="0" dirty="0">
                <a:solidFill>
                  <a:srgbClr val="000000"/>
                </a:solidFill>
                <a:effectLst/>
                <a:latin typeface="Times New Roman" panose="02020603050405020304" pitchFamily="18" charset="0"/>
              </a:rPr>
              <a:t> Audit </a:t>
            </a:r>
            <a:r>
              <a:rPr lang="en-US" sz="1400" b="0" i="0" dirty="0" err="1">
                <a:solidFill>
                  <a:srgbClr val="000000"/>
                </a:solidFill>
                <a:effectLst/>
                <a:latin typeface="Times New Roman" panose="02020603050405020304" pitchFamily="18" charset="0"/>
              </a:rPr>
              <a:t>Sistem</a:t>
            </a:r>
            <a:r>
              <a:rPr lang="en-US" sz="1400" b="0" i="0" dirty="0">
                <a:solidFill>
                  <a:srgbClr val="000000"/>
                </a:solidFill>
                <a:effectLst/>
                <a:latin typeface="Times New Roman" panose="02020603050405020304" pitchFamily="18" charset="0"/>
              </a:rPr>
              <a:t> </a:t>
            </a:r>
            <a:r>
              <a:rPr lang="en-US" sz="1400" b="0" i="0" dirty="0" err="1">
                <a:solidFill>
                  <a:srgbClr val="000000"/>
                </a:solidFill>
                <a:effectLst/>
                <a:latin typeface="Times New Roman" panose="02020603050405020304" pitchFamily="18" charset="0"/>
              </a:rPr>
              <a:t>Informasi</a:t>
            </a:r>
            <a:r>
              <a:rPr lang="en-US" sz="1400" b="0" i="0" dirty="0">
                <a:solidFill>
                  <a:srgbClr val="000000"/>
                </a:solidFill>
                <a:effectLst/>
                <a:latin typeface="Times New Roman" panose="02020603050405020304" pitchFamily="18" charset="0"/>
              </a:rPr>
              <a:t>, Audit </a:t>
            </a:r>
            <a:r>
              <a:rPr lang="en-US" sz="1400" b="0" i="0" dirty="0" err="1">
                <a:solidFill>
                  <a:srgbClr val="000000"/>
                </a:solidFill>
                <a:effectLst/>
                <a:latin typeface="Times New Roman" panose="02020603050405020304" pitchFamily="18" charset="0"/>
              </a:rPr>
              <a:t>Sistem</a:t>
            </a:r>
            <a:r>
              <a:rPr lang="en-US" sz="1400" b="0" i="0" dirty="0">
                <a:solidFill>
                  <a:srgbClr val="000000"/>
                </a:solidFill>
                <a:effectLst/>
                <a:latin typeface="Times New Roman" panose="02020603050405020304" pitchFamily="18" charset="0"/>
              </a:rPr>
              <a:t> </a:t>
            </a:r>
            <a:r>
              <a:rPr lang="en-US" sz="1400" b="0" i="0" dirty="0" err="1">
                <a:solidFill>
                  <a:srgbClr val="000000"/>
                </a:solidFill>
                <a:effectLst/>
                <a:latin typeface="Times New Roman" panose="02020603050405020304" pitchFamily="18" charset="0"/>
              </a:rPr>
              <a:t>Informasi</a:t>
            </a:r>
            <a:r>
              <a:rPr lang="en-US" sz="1400" b="0" i="0" dirty="0">
                <a:solidFill>
                  <a:srgbClr val="000000"/>
                </a:solidFill>
                <a:effectLst/>
                <a:latin typeface="Times New Roman" panose="02020603050405020304" pitchFamily="18" charset="0"/>
              </a:rPr>
              <a:t> dan </a:t>
            </a:r>
            <a:r>
              <a:rPr lang="en-US" sz="1400" b="0" i="0" dirty="0" err="1">
                <a:solidFill>
                  <a:srgbClr val="000000"/>
                </a:solidFill>
                <a:effectLst/>
                <a:latin typeface="Times New Roman" panose="02020603050405020304" pitchFamily="18" charset="0"/>
              </a:rPr>
              <a:t>Manjemen</a:t>
            </a:r>
            <a:r>
              <a:rPr lang="en-US" sz="1400" b="0" i="0" dirty="0">
                <a:solidFill>
                  <a:srgbClr val="000000"/>
                </a:solidFill>
                <a:effectLst/>
                <a:latin typeface="Times New Roman" panose="02020603050405020304" pitchFamily="18" charset="0"/>
              </a:rPr>
              <a:t> </a:t>
            </a:r>
            <a:r>
              <a:rPr lang="en-US" sz="1400" b="0" i="0" dirty="0" err="1">
                <a:solidFill>
                  <a:srgbClr val="000000"/>
                </a:solidFill>
                <a:effectLst/>
                <a:latin typeface="Times New Roman" panose="02020603050405020304" pitchFamily="18" charset="0"/>
              </a:rPr>
              <a:t>menggunakan</a:t>
            </a:r>
            <a:r>
              <a:rPr lang="en-US" sz="1400" b="0" i="0" dirty="0">
                <a:solidFill>
                  <a:srgbClr val="000000"/>
                </a:solidFill>
                <a:effectLst/>
                <a:latin typeface="Times New Roman" panose="02020603050405020304" pitchFamily="18" charset="0"/>
              </a:rPr>
              <a:t> </a:t>
            </a:r>
            <a:r>
              <a:rPr lang="en-US" sz="1400" b="0" i="0" dirty="0" err="1">
                <a:solidFill>
                  <a:srgbClr val="000000"/>
                </a:solidFill>
                <a:effectLst/>
                <a:latin typeface="Times New Roman" panose="02020603050405020304" pitchFamily="18" charset="0"/>
              </a:rPr>
              <a:t>Cobit</a:t>
            </a:r>
            <a:r>
              <a:rPr lang="en-US" sz="1400" b="0" i="0" dirty="0">
                <a:solidFill>
                  <a:srgbClr val="000000"/>
                </a:solidFill>
                <a:effectLst/>
                <a:latin typeface="Times New Roman" panose="02020603050405020304" pitchFamily="18" charset="0"/>
              </a:rPr>
              <a:t> 4 dan 5, GRAHA ILMU, Yogyakarta, 2021)</a:t>
            </a:r>
          </a:p>
        </p:txBody>
      </p:sp>
    </p:spTree>
    <p:extLst>
      <p:ext uri="{BB962C8B-B14F-4D97-AF65-F5344CB8AC3E}">
        <p14:creationId xmlns:p14="http://schemas.microsoft.com/office/powerpoint/2010/main" val="4002982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err="1">
                <a:solidFill>
                  <a:schemeClr val="dk1"/>
                </a:solidFill>
              </a:rPr>
              <a:t>Jenis-Jenis</a:t>
            </a:r>
            <a:r>
              <a:rPr lang="en-US" dirty="0">
                <a:solidFill>
                  <a:schemeClr val="dk1"/>
                </a:solidFill>
              </a:rPr>
              <a:t> </a:t>
            </a:r>
            <a:r>
              <a:rPr lang="en-US" dirty="0" err="1">
                <a:solidFill>
                  <a:schemeClr val="dk1"/>
                </a:solidFill>
              </a:rPr>
              <a:t>Risiko</a:t>
            </a:r>
            <a:br>
              <a:rPr lang="en-US" dirty="0">
                <a:solidFill>
                  <a:schemeClr val="dk1"/>
                </a:solidFill>
              </a:rPr>
            </a:br>
            <a:endParaRPr lang="en-US" dirty="0">
              <a:solidFill>
                <a:schemeClr val="dk1"/>
              </a:solidFill>
            </a:endParaRPr>
          </a:p>
        </p:txBody>
      </p:sp>
      <p:sp>
        <p:nvSpPr>
          <p:cNvPr id="3" name="TextBox 2">
            <a:extLst>
              <a:ext uri="{FF2B5EF4-FFF2-40B4-BE49-F238E27FC236}">
                <a16:creationId xmlns:a16="http://schemas.microsoft.com/office/drawing/2014/main" id="{08D02449-2006-CA2E-B86F-747DAC493FAF}"/>
              </a:ext>
            </a:extLst>
          </p:cNvPr>
          <p:cNvSpPr txBox="1"/>
          <p:nvPr/>
        </p:nvSpPr>
        <p:spPr>
          <a:xfrm>
            <a:off x="626804" y="839742"/>
            <a:ext cx="7890387" cy="3693319"/>
          </a:xfrm>
          <a:prstGeom prst="rect">
            <a:avLst/>
          </a:prstGeom>
          <a:noFill/>
        </p:spPr>
        <p:txBody>
          <a:bodyPr wrap="square">
            <a:spAutoFit/>
          </a:bodyPr>
          <a:lstStyle/>
          <a:p>
            <a:pPr marL="285750" indent="-285750" algn="just">
              <a:buFont typeface="Arial" panose="020B0604020202020204" pitchFamily="34" charset="0"/>
              <a:buChar char="•"/>
            </a:pPr>
            <a:r>
              <a:rPr lang="en-US" sz="1800" dirty="0" err="1">
                <a:solidFill>
                  <a:srgbClr val="FF0000"/>
                </a:solidFill>
                <a:latin typeface="Times New Roman" panose="02020603050405020304" pitchFamily="18" charset="0"/>
                <a:cs typeface="Times New Roman" panose="02020603050405020304" pitchFamily="18" charset="0"/>
              </a:rPr>
              <a:t>Risiko</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err="1">
                <a:solidFill>
                  <a:srgbClr val="FF0000"/>
                </a:solidFill>
                <a:latin typeface="Times New Roman" panose="02020603050405020304" pitchFamily="18" charset="0"/>
                <a:cs typeface="Times New Roman" panose="02020603050405020304" pitchFamily="18" charset="0"/>
              </a:rPr>
              <a:t>Bisnis</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err="1">
                <a:solidFill>
                  <a:srgbClr val="FF0000"/>
                </a:solidFill>
                <a:latin typeface="Times New Roman" panose="02020603050405020304" pitchFamily="18" charset="0"/>
                <a:cs typeface="Times New Roman" panose="02020603050405020304" pitchFamily="18" charset="0"/>
              </a:rPr>
              <a:t>Bussiness</a:t>
            </a:r>
            <a:r>
              <a:rPr lang="en-US" sz="1800" dirty="0">
                <a:solidFill>
                  <a:srgbClr val="FF0000"/>
                </a:solidFill>
                <a:latin typeface="Times New Roman" panose="02020603050405020304" pitchFamily="18" charset="0"/>
                <a:cs typeface="Times New Roman" panose="02020603050405020304" pitchFamily="18" charset="0"/>
              </a:rPr>
              <a:t> Risks)</a:t>
            </a:r>
            <a:r>
              <a:rPr lang="en-US" sz="1800" dirty="0">
                <a:latin typeface="Times New Roman" panose="02020603050405020304" pitchFamily="18" charset="0"/>
                <a:cs typeface="Times New Roman" panose="02020603050405020304" pitchFamily="18" charset="0"/>
              </a:rPr>
              <a:t> - </a:t>
            </a:r>
            <a:r>
              <a:rPr lang="en-US" sz="1800" b="0" i="0" dirty="0" err="1">
                <a:solidFill>
                  <a:srgbClr val="000000"/>
                </a:solidFill>
                <a:effectLst/>
                <a:latin typeface="Times New Roman" panose="02020603050405020304" pitchFamily="18" charset="0"/>
                <a:cs typeface="Times New Roman" panose="02020603050405020304" pitchFamily="18" charset="0"/>
              </a:rPr>
              <a:t>Risiko</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bisnis</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adalah</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risiko</a:t>
            </a:r>
            <a:r>
              <a:rPr lang="en-US" sz="1800" b="0" i="0" dirty="0">
                <a:solidFill>
                  <a:srgbClr val="000000"/>
                </a:solidFill>
                <a:effectLst/>
                <a:latin typeface="Times New Roman" panose="02020603050405020304" pitchFamily="18" charset="0"/>
                <a:cs typeface="Times New Roman" panose="02020603050405020304" pitchFamily="18" charset="0"/>
              </a:rPr>
              <a:t> yang </a:t>
            </a:r>
            <a:r>
              <a:rPr lang="en-US" sz="1800" b="0" i="0" dirty="0" err="1">
                <a:solidFill>
                  <a:srgbClr val="000000"/>
                </a:solidFill>
                <a:effectLst/>
                <a:latin typeface="Times New Roman" panose="02020603050405020304" pitchFamily="18" charset="0"/>
                <a:cs typeface="Times New Roman" panose="02020603050405020304" pitchFamily="18" charset="0"/>
              </a:rPr>
              <a:t>dapat</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disebabkan</a:t>
            </a:r>
            <a:r>
              <a:rPr lang="en-US" sz="1800" b="0" i="0" dirty="0">
                <a:solidFill>
                  <a:srgbClr val="000000"/>
                </a:solidFill>
                <a:effectLst/>
                <a:latin typeface="Times New Roman" panose="02020603050405020304" pitchFamily="18" charset="0"/>
                <a:cs typeface="Times New Roman" panose="02020603050405020304" pitchFamily="18" charset="0"/>
              </a:rPr>
              <a:t> oleh </a:t>
            </a:r>
            <a:r>
              <a:rPr lang="en-US" sz="1800" b="0" i="0" dirty="0" err="1">
                <a:solidFill>
                  <a:srgbClr val="000000"/>
                </a:solidFill>
                <a:effectLst/>
                <a:latin typeface="Times New Roman" panose="02020603050405020304" pitchFamily="18" charset="0"/>
                <a:cs typeface="Times New Roman" panose="02020603050405020304" pitchFamily="18" charset="0"/>
              </a:rPr>
              <a:t>faktor-faktor</a:t>
            </a:r>
            <a:r>
              <a:rPr lang="en-US" sz="1800" b="0" i="0" dirty="0">
                <a:solidFill>
                  <a:srgbClr val="000000"/>
                </a:solidFill>
                <a:effectLst/>
                <a:latin typeface="Times New Roman" panose="02020603050405020304" pitchFamily="18" charset="0"/>
                <a:cs typeface="Times New Roman" panose="02020603050405020304" pitchFamily="18" charset="0"/>
              </a:rPr>
              <a:t> internal </a:t>
            </a:r>
            <a:r>
              <a:rPr lang="en-US" sz="1800" b="0" i="0" dirty="0" err="1">
                <a:solidFill>
                  <a:srgbClr val="000000"/>
                </a:solidFill>
                <a:effectLst/>
                <a:latin typeface="Times New Roman" panose="02020603050405020304" pitchFamily="18" charset="0"/>
                <a:cs typeface="Times New Roman" panose="02020603050405020304" pitchFamily="18" charset="0"/>
              </a:rPr>
              <a:t>maupun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eksternal</a:t>
            </a:r>
            <a:r>
              <a:rPr lang="en-US" sz="1800" b="0" i="0" dirty="0">
                <a:solidFill>
                  <a:srgbClr val="000000"/>
                </a:solidFill>
                <a:effectLst/>
                <a:latin typeface="Times New Roman" panose="02020603050405020304" pitchFamily="18" charset="0"/>
                <a:cs typeface="Times New Roman" panose="02020603050405020304" pitchFamily="18" charset="0"/>
              </a:rPr>
              <a:t> yang </a:t>
            </a:r>
            <a:r>
              <a:rPr lang="en-US" sz="1800" b="0" i="0" dirty="0" err="1">
                <a:solidFill>
                  <a:srgbClr val="000000"/>
                </a:solidFill>
                <a:effectLst/>
                <a:latin typeface="Times New Roman" panose="02020603050405020304" pitchFamily="18" charset="0"/>
                <a:cs typeface="Times New Roman" panose="02020603050405020304" pitchFamily="18" charset="0"/>
              </a:rPr>
              <a:t>berakibat</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kemungkinan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tidak</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tercapainya</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tujuan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organisasi</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1" dirty="0">
                <a:solidFill>
                  <a:srgbClr val="000000"/>
                </a:solidFill>
                <a:effectLst/>
                <a:latin typeface="Times New Roman" panose="02020603050405020304" pitchFamily="18" charset="0"/>
                <a:cs typeface="Times New Roman" panose="02020603050405020304" pitchFamily="18" charset="0"/>
              </a:rPr>
              <a:t>business goals objectives)</a:t>
            </a:r>
          </a:p>
          <a:p>
            <a:pPr marL="285750" indent="-285750" algn="just">
              <a:buFont typeface="Arial" panose="020B0604020202020204" pitchFamily="34" charset="0"/>
              <a:buChar char="•"/>
            </a:pPr>
            <a:endParaRPr lang="en-US" sz="1800" i="1" dirty="0">
              <a:latin typeface="Times New Roman" panose="02020603050405020304" pitchFamily="18" charset="0"/>
              <a:cs typeface="Times New Roman" panose="02020603050405020304" pitchFamily="18" charset="0"/>
            </a:endParaRPr>
          </a:p>
          <a:p>
            <a:pPr marL="855663" lvl="7" indent="-342900">
              <a:buFont typeface="+mj-lt"/>
              <a:buAutoNum type="alphaLcPeriod"/>
            </a:pPr>
            <a:r>
              <a:rPr lang="en-US" sz="1800" b="1" i="0" dirty="0" err="1">
                <a:solidFill>
                  <a:srgbClr val="000000"/>
                </a:solidFill>
                <a:effectLst/>
                <a:latin typeface="Times New Roman" panose="02020603050405020304" pitchFamily="18" charset="0"/>
                <a:cs typeface="Times New Roman" panose="02020603050405020304" pitchFamily="18" charset="0"/>
              </a:rPr>
              <a:t>Risiko</a:t>
            </a:r>
            <a:r>
              <a:rPr lang="en-US" sz="1800" b="1" i="0" dirty="0">
                <a:solidFill>
                  <a:srgbClr val="000000"/>
                </a:solidFill>
                <a:effectLst/>
                <a:latin typeface="Times New Roman" panose="02020603050405020304" pitchFamily="18" charset="0"/>
                <a:cs typeface="Times New Roman" panose="02020603050405020304" pitchFamily="18" charset="0"/>
              </a:rPr>
              <a:t> </a:t>
            </a:r>
            <a:r>
              <a:rPr lang="en-US" sz="1800" b="1" i="1" dirty="0" err="1">
                <a:solidFill>
                  <a:srgbClr val="000000"/>
                </a:solidFill>
                <a:effectLst/>
                <a:latin typeface="Times New Roman" panose="02020603050405020304" pitchFamily="18" charset="0"/>
                <a:cs typeface="Times New Roman" panose="02020603050405020304" pitchFamily="18" charset="0"/>
              </a:rPr>
              <a:t>eksternal</a:t>
            </a:r>
            <a:r>
              <a:rPr lang="en-US" sz="1800" b="1" i="1" dirty="0">
                <a:solidFill>
                  <a:srgbClr val="000000"/>
                </a:solidFill>
                <a:effectLst/>
                <a:latin typeface="Times New Roman" panose="02020603050405020304" pitchFamily="18" charset="0"/>
                <a:cs typeface="Times New Roman" panose="02020603050405020304" pitchFamily="18" charset="0"/>
              </a:rPr>
              <a:t> </a:t>
            </a:r>
            <a:r>
              <a:rPr lang="en-US" sz="1800" b="0" i="1" dirty="0">
                <a:solidFill>
                  <a:srgbClr val="000000"/>
                </a:solidFill>
                <a:effectLst/>
                <a:latin typeface="Times New Roman" panose="02020603050405020304" pitchFamily="18" charset="0"/>
                <a:cs typeface="Times New Roman" panose="02020603050405020304" pitchFamily="18" charset="0"/>
              </a:rPr>
              <a:t>(risk from external</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1" dirty="0">
                <a:solidFill>
                  <a:srgbClr val="000000"/>
                </a:solidFill>
                <a:effectLst/>
                <a:latin typeface="Times New Roman" panose="02020603050405020304" pitchFamily="18" charset="0"/>
                <a:cs typeface="Times New Roman" panose="02020603050405020304" pitchFamily="18" charset="0"/>
              </a:rPr>
              <a:t>environment</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ialah</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misalnya</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antara</a:t>
            </a:r>
            <a:r>
              <a:rPr lang="en-US" sz="1800" b="0" i="0" dirty="0">
                <a:solidFill>
                  <a:srgbClr val="000000"/>
                </a:solidFill>
                <a:effectLst/>
                <a:latin typeface="Times New Roman" panose="02020603050405020304" pitchFamily="18" charset="0"/>
                <a:cs typeface="Times New Roman" panose="02020603050405020304" pitchFamily="18" charset="0"/>
              </a:rPr>
              <a:t> lain </a:t>
            </a:r>
            <a:r>
              <a:rPr lang="en-US" sz="1800" b="0" i="0" dirty="0" err="1">
                <a:solidFill>
                  <a:srgbClr val="000000"/>
                </a:solidFill>
                <a:effectLst/>
                <a:latin typeface="Times New Roman" panose="02020603050405020304" pitchFamily="18" charset="0"/>
                <a:cs typeface="Times New Roman" panose="02020603050405020304" pitchFamily="18" charset="0"/>
              </a:rPr>
              <a:t>perubahan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kondisi</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perekonomian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tingkat</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kurs</a:t>
            </a:r>
            <a:r>
              <a:rPr lang="en-US" sz="1800" b="0" i="0" dirty="0">
                <a:solidFill>
                  <a:srgbClr val="000000"/>
                </a:solidFill>
                <a:effectLst/>
                <a:latin typeface="Times New Roman" panose="02020603050405020304" pitchFamily="18" charset="0"/>
                <a:cs typeface="Times New Roman" panose="02020603050405020304" pitchFamily="18" charset="0"/>
              </a:rPr>
              <a:t> yang </a:t>
            </a:r>
            <a:r>
              <a:rPr lang="en-US" sz="1800" b="0" i="0" dirty="0" err="1">
                <a:solidFill>
                  <a:srgbClr val="000000"/>
                </a:solidFill>
                <a:effectLst/>
                <a:latin typeface="Times New Roman" panose="02020603050405020304" pitchFamily="18" charset="0"/>
                <a:cs typeface="Times New Roman" panose="02020603050405020304" pitchFamily="18" charset="0"/>
              </a:rPr>
              <a:t>berubah</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mendadak</a:t>
            </a:r>
            <a:r>
              <a:rPr lang="en-US" sz="1800" b="0" i="0" dirty="0">
                <a:solidFill>
                  <a:srgbClr val="000000"/>
                </a:solidFill>
                <a:effectLst/>
                <a:latin typeface="Times New Roman" panose="02020603050405020304" pitchFamily="18" charset="0"/>
                <a:cs typeface="Times New Roman" panose="02020603050405020304" pitchFamily="18" charset="0"/>
              </a:rPr>
              <a:t>, dan </a:t>
            </a:r>
            <a:r>
              <a:rPr lang="en-US" sz="1800" b="0" i="0" dirty="0" err="1">
                <a:solidFill>
                  <a:srgbClr val="000000"/>
                </a:solidFill>
                <a:effectLst/>
                <a:latin typeface="Times New Roman" panose="02020603050405020304" pitchFamily="18" charset="0"/>
                <a:cs typeface="Times New Roman" panose="02020603050405020304" pitchFamily="18" charset="0"/>
              </a:rPr>
              <a:t>munculnya</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pesaing</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baru</a:t>
            </a:r>
            <a:r>
              <a:rPr lang="en-US" sz="1800" b="0" i="0" dirty="0">
                <a:solidFill>
                  <a:srgbClr val="000000"/>
                </a:solidFill>
                <a:effectLst/>
                <a:latin typeface="Times New Roman" panose="02020603050405020304" pitchFamily="18" charset="0"/>
                <a:cs typeface="Times New Roman" panose="02020603050405020304" pitchFamily="18" charset="0"/>
              </a:rPr>
              <a:t> yang </a:t>
            </a:r>
            <a:r>
              <a:rPr lang="en-US" sz="1800" b="0" i="0" dirty="0" err="1">
                <a:solidFill>
                  <a:srgbClr val="000000"/>
                </a:solidFill>
                <a:effectLst/>
                <a:latin typeface="Times New Roman" panose="02020603050405020304" pitchFamily="18" charset="0"/>
                <a:cs typeface="Times New Roman" panose="02020603050405020304" pitchFamily="18" charset="0"/>
              </a:rPr>
              <a:t>mempunyai</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potensi</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bersaing</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tinggi</a:t>
            </a:r>
            <a:endParaRPr lang="en-US" sz="1800" dirty="0">
              <a:latin typeface="Times New Roman" panose="02020603050405020304" pitchFamily="18" charset="0"/>
              <a:cs typeface="Times New Roman" panose="02020603050405020304" pitchFamily="18" charset="0"/>
            </a:endParaRPr>
          </a:p>
          <a:p>
            <a:pPr marL="855663" lvl="7" indent="-342900" algn="just">
              <a:buFont typeface="+mj-lt"/>
              <a:buAutoNum type="alphaLcPeriod"/>
            </a:pPr>
            <a:endParaRPr lang="en-US" sz="1800" b="0" i="0" dirty="0">
              <a:solidFill>
                <a:srgbClr val="000000"/>
              </a:solidFill>
              <a:effectLst/>
              <a:latin typeface="Times New Roman" panose="02020603050405020304" pitchFamily="18" charset="0"/>
              <a:cs typeface="Times New Roman" panose="02020603050405020304" pitchFamily="18" charset="0"/>
            </a:endParaRPr>
          </a:p>
          <a:p>
            <a:pPr marL="855663" lvl="7" indent="-342900">
              <a:buFont typeface="+mj-lt"/>
              <a:buAutoNum type="alphaLcPeriod"/>
            </a:pPr>
            <a:r>
              <a:rPr lang="en-US" sz="1800" b="1" i="0" dirty="0" err="1">
                <a:solidFill>
                  <a:srgbClr val="000000"/>
                </a:solidFill>
                <a:effectLst/>
                <a:latin typeface="Times New Roman" panose="02020603050405020304" pitchFamily="18" charset="0"/>
                <a:cs typeface="Times New Roman" panose="02020603050405020304" pitchFamily="18" charset="0"/>
              </a:rPr>
              <a:t>Risiko</a:t>
            </a:r>
            <a:r>
              <a:rPr lang="en-US" sz="1800" b="1" i="0" dirty="0">
                <a:solidFill>
                  <a:srgbClr val="000000"/>
                </a:solidFill>
                <a:effectLst/>
                <a:latin typeface="Times New Roman" panose="02020603050405020304" pitchFamily="18" charset="0"/>
                <a:cs typeface="Times New Roman" panose="02020603050405020304" pitchFamily="18" charset="0"/>
              </a:rPr>
              <a:t> </a:t>
            </a:r>
            <a:r>
              <a:rPr lang="en-US" sz="1800" b="1" i="1" dirty="0">
                <a:solidFill>
                  <a:srgbClr val="000000"/>
                </a:solidFill>
                <a:effectLst/>
                <a:latin typeface="Times New Roman" panose="02020603050405020304" pitchFamily="18" charset="0"/>
                <a:cs typeface="Times New Roman" panose="02020603050405020304" pitchFamily="18" charset="0"/>
              </a:rPr>
              <a:t>internal </a:t>
            </a:r>
            <a:r>
              <a:rPr lang="en-US" sz="1800" b="0" i="1" dirty="0" err="1">
                <a:solidFill>
                  <a:srgbClr val="000000"/>
                </a:solidFill>
                <a:effectLst/>
                <a:latin typeface="Times New Roman" panose="02020603050405020304" pitchFamily="18" charset="0"/>
                <a:cs typeface="Times New Roman" panose="02020603050405020304" pitchFamily="18" charset="0"/>
              </a:rPr>
              <a:t>ialah</a:t>
            </a:r>
            <a:r>
              <a:rPr lang="en-US" sz="1800" b="0" i="1"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risiko</a:t>
            </a:r>
            <a:r>
              <a:rPr lang="en-US" sz="1800" b="0" i="0" dirty="0">
                <a:solidFill>
                  <a:srgbClr val="000000"/>
                </a:solidFill>
                <a:effectLst/>
                <a:latin typeface="Times New Roman" panose="02020603050405020304" pitchFamily="18" charset="0"/>
                <a:cs typeface="Times New Roman" panose="02020603050405020304" pitchFamily="18" charset="0"/>
              </a:rPr>
              <a:t> yang </a:t>
            </a:r>
            <a:r>
              <a:rPr lang="en-US" sz="1800" b="0" i="0" dirty="0" err="1">
                <a:solidFill>
                  <a:srgbClr val="000000"/>
                </a:solidFill>
                <a:effectLst/>
                <a:latin typeface="Times New Roman" panose="02020603050405020304" pitchFamily="18" charset="0"/>
                <a:cs typeface="Times New Roman" panose="02020603050405020304" pitchFamily="18" charset="0"/>
              </a:rPr>
              <a:t>berasal</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dari</a:t>
            </a:r>
            <a:r>
              <a:rPr lang="en-US" sz="1800" b="0" i="0" dirty="0">
                <a:solidFill>
                  <a:srgbClr val="000000"/>
                </a:solidFill>
                <a:effectLst/>
                <a:latin typeface="Times New Roman" panose="02020603050405020304" pitchFamily="18" charset="0"/>
                <a:cs typeface="Times New Roman" panose="02020603050405020304" pitchFamily="18" charset="0"/>
              </a:rPr>
              <a:t> internal </a:t>
            </a:r>
            <a:r>
              <a:rPr lang="en-US" sz="1800" b="0" i="0" dirty="0" err="1">
                <a:solidFill>
                  <a:srgbClr val="000000"/>
                </a:solidFill>
                <a:effectLst/>
                <a:latin typeface="Times New Roman" panose="02020603050405020304" pitchFamily="18" charset="0"/>
                <a:cs typeface="Times New Roman" panose="02020603050405020304" pitchFamily="18" charset="0"/>
              </a:rPr>
              <a:t>misalnya</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antara</a:t>
            </a:r>
            <a:br>
              <a:rPr lang="en-US" sz="1800" b="0" i="0" dirty="0">
                <a:solidFill>
                  <a:srgbClr val="000000"/>
                </a:solidFill>
                <a:effectLst/>
                <a:latin typeface="Times New Roman" panose="02020603050405020304" pitchFamily="18" charset="0"/>
                <a:cs typeface="Times New Roman" panose="02020603050405020304" pitchFamily="18" charset="0"/>
              </a:rPr>
            </a:br>
            <a:r>
              <a:rPr lang="en-US" sz="1800" b="0" i="0" dirty="0">
                <a:solidFill>
                  <a:srgbClr val="000000"/>
                </a:solidFill>
                <a:effectLst/>
                <a:latin typeface="Times New Roman" panose="02020603050405020304" pitchFamily="18" charset="0"/>
                <a:cs typeface="Times New Roman" panose="02020603050405020304" pitchFamily="18" charset="0"/>
              </a:rPr>
              <a:t>lain </a:t>
            </a:r>
            <a:r>
              <a:rPr lang="en-US" sz="1800" b="0" i="0" dirty="0" err="1">
                <a:solidFill>
                  <a:srgbClr val="000000"/>
                </a:solidFill>
                <a:effectLst/>
                <a:latin typeface="Times New Roman" panose="02020603050405020304" pitchFamily="18" charset="0"/>
                <a:cs typeface="Times New Roman" panose="02020603050405020304" pitchFamily="18" charset="0"/>
              </a:rPr>
              <a:t>permasalahan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kepegawaian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risiko-risiko</a:t>
            </a:r>
            <a:r>
              <a:rPr lang="en-US" sz="1800" b="0" i="0" dirty="0">
                <a:solidFill>
                  <a:srgbClr val="000000"/>
                </a:solidFill>
                <a:effectLst/>
                <a:latin typeface="Times New Roman" panose="02020603050405020304" pitchFamily="18" charset="0"/>
                <a:cs typeface="Times New Roman" panose="02020603050405020304" pitchFamily="18" charset="0"/>
              </a:rPr>
              <a:t> yang </a:t>
            </a:r>
            <a:r>
              <a:rPr lang="en-US" sz="1800" b="0" i="0" dirty="0" err="1">
                <a:solidFill>
                  <a:srgbClr val="000000"/>
                </a:solidFill>
                <a:effectLst/>
                <a:latin typeface="Times New Roman" panose="02020603050405020304" pitchFamily="18" charset="0"/>
                <a:cs typeface="Times New Roman" panose="02020603050405020304" pitchFamily="18" charset="0"/>
              </a:rPr>
              <a:t>berkaitan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dengan</a:t>
            </a:r>
            <a:br>
              <a:rPr lang="en-US" sz="1800" b="0" i="0" dirty="0">
                <a:solidFill>
                  <a:srgbClr val="000000"/>
                </a:solidFill>
                <a:effectLst/>
                <a:latin typeface="Times New Roman" panose="02020603050405020304" pitchFamily="18" charset="0"/>
                <a:cs typeface="Times New Roman" panose="02020603050405020304" pitchFamily="18" charset="0"/>
              </a:rPr>
            </a:br>
            <a:r>
              <a:rPr lang="en-US" sz="1800" b="0" i="0" dirty="0" err="1">
                <a:solidFill>
                  <a:srgbClr val="000000"/>
                </a:solidFill>
                <a:effectLst/>
                <a:latin typeface="Times New Roman" panose="02020603050405020304" pitchFamily="18" charset="0"/>
                <a:cs typeface="Times New Roman" panose="02020603050405020304" pitchFamily="18" charset="0"/>
              </a:rPr>
              <a:t>peralatan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atau</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mesin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risiko</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keputusan</a:t>
            </a:r>
            <a:r>
              <a:rPr lang="en-US" sz="1800" b="0" i="0" dirty="0">
                <a:solidFill>
                  <a:srgbClr val="000000"/>
                </a:solidFill>
                <a:effectLst/>
                <a:latin typeface="Times New Roman" panose="02020603050405020304" pitchFamily="18" charset="0"/>
                <a:cs typeface="Times New Roman" panose="02020603050405020304" pitchFamily="18" charset="0"/>
              </a:rPr>
              <a:t> yang </a:t>
            </a:r>
            <a:r>
              <a:rPr lang="en-US" sz="1800" b="0" i="0" dirty="0" err="1">
                <a:solidFill>
                  <a:srgbClr val="000000"/>
                </a:solidFill>
                <a:effectLst/>
                <a:latin typeface="Times New Roman" panose="02020603050405020304" pitchFamily="18" charset="0"/>
                <a:cs typeface="Times New Roman" panose="02020603050405020304" pitchFamily="18" charset="0"/>
              </a:rPr>
              <a:t>tidak</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tepat</a:t>
            </a:r>
            <a:r>
              <a:rPr lang="en-US" sz="1800" b="0" i="0" dirty="0">
                <a:solidFill>
                  <a:srgbClr val="000000"/>
                </a:solidFill>
                <a:effectLst/>
                <a:latin typeface="Times New Roman" panose="02020603050405020304" pitchFamily="18" charset="0"/>
                <a:cs typeface="Times New Roman" panose="02020603050405020304" pitchFamily="18" charset="0"/>
              </a:rPr>
              <a:t>, dan </a:t>
            </a:r>
            <a:r>
              <a:rPr lang="en-US" sz="1800" b="0" i="0" dirty="0" err="1">
                <a:solidFill>
                  <a:srgbClr val="000000"/>
                </a:solidFill>
                <a:effectLst/>
                <a:latin typeface="Times New Roman" panose="02020603050405020304" pitchFamily="18" charset="0"/>
                <a:cs typeface="Times New Roman" panose="02020603050405020304" pitchFamily="18" charset="0"/>
              </a:rPr>
              <a:t>kecurangan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manajemen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Manajement</a:t>
            </a:r>
            <a:r>
              <a:rPr lang="en-US" sz="1800" b="0" i="0" dirty="0">
                <a:solidFill>
                  <a:srgbClr val="000000"/>
                </a:solidFill>
                <a:effectLst/>
                <a:latin typeface="Times New Roman" panose="02020603050405020304" pitchFamily="18" charset="0"/>
                <a:cs typeface="Times New Roman" panose="02020603050405020304" pitchFamily="18" charset="0"/>
              </a:rPr>
              <a:t> Fraud)</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BF97F5A-5CF7-4AA2-9F98-5650396A8EBA}"/>
              </a:ext>
            </a:extLst>
          </p:cNvPr>
          <p:cNvSpPr txBox="1"/>
          <p:nvPr/>
        </p:nvSpPr>
        <p:spPr>
          <a:xfrm>
            <a:off x="947582" y="4558725"/>
            <a:ext cx="7248832" cy="584775"/>
          </a:xfrm>
          <a:prstGeom prst="rect">
            <a:avLst/>
          </a:prstGeom>
          <a:noFill/>
        </p:spPr>
        <p:txBody>
          <a:bodyPr wrap="square">
            <a:spAutoFit/>
          </a:bodyPr>
          <a:lstStyle/>
          <a:p>
            <a:pPr algn="ctr"/>
            <a:r>
              <a:rPr lang="en-US" sz="1800" dirty="0">
                <a:solidFill>
                  <a:srgbClr val="242021"/>
                </a:solidFill>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Zuraidah</a:t>
            </a:r>
            <a:r>
              <a:rPr lang="en-US" dirty="0">
                <a:latin typeface="Times New Roman" panose="02020603050405020304" pitchFamily="18" charset="0"/>
                <a:cs typeface="Times New Roman" panose="02020603050405020304" pitchFamily="18" charset="0"/>
              </a:rPr>
              <a:t>, Eva., </a:t>
            </a:r>
            <a:r>
              <a:rPr lang="en-US" dirty="0" err="1">
                <a:latin typeface="Times New Roman" panose="02020603050405020304" pitchFamily="18" charset="0"/>
                <a:cs typeface="Times New Roman" panose="02020603050405020304" pitchFamily="18" charset="0"/>
              </a:rPr>
              <a:t>Budihartanti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Cahyani</a:t>
            </a:r>
            <a:r>
              <a:rPr lang="en-US" dirty="0">
                <a:latin typeface="Times New Roman" panose="02020603050405020304" pitchFamily="18" charset="0"/>
                <a:cs typeface="Times New Roman" panose="02020603050405020304" pitchFamily="18" charset="0"/>
              </a:rPr>
              <a:t>.</a:t>
            </a:r>
            <a:r>
              <a:rPr lang="en-US" sz="1400" b="0" i="0" dirty="0">
                <a:solidFill>
                  <a:srgbClr val="000000"/>
                </a:solidFill>
                <a:effectLst/>
                <a:latin typeface="Times New Roman" panose="02020603050405020304" pitchFamily="18" charset="0"/>
              </a:rPr>
              <a:t> Audit </a:t>
            </a:r>
            <a:r>
              <a:rPr lang="en-US" sz="1400" b="0" i="0" dirty="0" err="1">
                <a:solidFill>
                  <a:srgbClr val="000000"/>
                </a:solidFill>
                <a:effectLst/>
                <a:latin typeface="Times New Roman" panose="02020603050405020304" pitchFamily="18" charset="0"/>
              </a:rPr>
              <a:t>Sistem</a:t>
            </a:r>
            <a:r>
              <a:rPr lang="en-US" sz="1400" b="0" i="0" dirty="0">
                <a:solidFill>
                  <a:srgbClr val="000000"/>
                </a:solidFill>
                <a:effectLst/>
                <a:latin typeface="Times New Roman" panose="02020603050405020304" pitchFamily="18" charset="0"/>
              </a:rPr>
              <a:t> </a:t>
            </a:r>
            <a:r>
              <a:rPr lang="en-US" sz="1400" b="0" i="0" dirty="0" err="1">
                <a:solidFill>
                  <a:srgbClr val="000000"/>
                </a:solidFill>
                <a:effectLst/>
                <a:latin typeface="Times New Roman" panose="02020603050405020304" pitchFamily="18" charset="0"/>
              </a:rPr>
              <a:t>Informasi</a:t>
            </a:r>
            <a:r>
              <a:rPr lang="en-US" sz="1400" b="0" i="0" dirty="0">
                <a:solidFill>
                  <a:srgbClr val="000000"/>
                </a:solidFill>
                <a:effectLst/>
                <a:latin typeface="Times New Roman" panose="02020603050405020304" pitchFamily="18" charset="0"/>
              </a:rPr>
              <a:t>, Audit </a:t>
            </a:r>
            <a:r>
              <a:rPr lang="en-US" sz="1400" b="0" i="0" dirty="0" err="1">
                <a:solidFill>
                  <a:srgbClr val="000000"/>
                </a:solidFill>
                <a:effectLst/>
                <a:latin typeface="Times New Roman" panose="02020603050405020304" pitchFamily="18" charset="0"/>
              </a:rPr>
              <a:t>Sistem</a:t>
            </a:r>
            <a:r>
              <a:rPr lang="en-US" sz="1400" b="0" i="0" dirty="0">
                <a:solidFill>
                  <a:srgbClr val="000000"/>
                </a:solidFill>
                <a:effectLst/>
                <a:latin typeface="Times New Roman" panose="02020603050405020304" pitchFamily="18" charset="0"/>
              </a:rPr>
              <a:t> </a:t>
            </a:r>
            <a:r>
              <a:rPr lang="en-US" sz="1400" b="0" i="0" dirty="0" err="1">
                <a:solidFill>
                  <a:srgbClr val="000000"/>
                </a:solidFill>
                <a:effectLst/>
                <a:latin typeface="Times New Roman" panose="02020603050405020304" pitchFamily="18" charset="0"/>
              </a:rPr>
              <a:t>Informasi</a:t>
            </a:r>
            <a:r>
              <a:rPr lang="en-US" sz="1400" b="0" i="0" dirty="0">
                <a:solidFill>
                  <a:srgbClr val="000000"/>
                </a:solidFill>
                <a:effectLst/>
                <a:latin typeface="Times New Roman" panose="02020603050405020304" pitchFamily="18" charset="0"/>
              </a:rPr>
              <a:t> dan </a:t>
            </a:r>
            <a:r>
              <a:rPr lang="en-US" sz="1400" b="0" i="0" dirty="0" err="1">
                <a:solidFill>
                  <a:srgbClr val="000000"/>
                </a:solidFill>
                <a:effectLst/>
                <a:latin typeface="Times New Roman" panose="02020603050405020304" pitchFamily="18" charset="0"/>
              </a:rPr>
              <a:t>Manjemen</a:t>
            </a:r>
            <a:r>
              <a:rPr lang="en-US" sz="1400" b="0" i="0" dirty="0">
                <a:solidFill>
                  <a:srgbClr val="000000"/>
                </a:solidFill>
                <a:effectLst/>
                <a:latin typeface="Times New Roman" panose="02020603050405020304" pitchFamily="18" charset="0"/>
              </a:rPr>
              <a:t> </a:t>
            </a:r>
            <a:r>
              <a:rPr lang="en-US" sz="1400" b="0" i="0" dirty="0" err="1">
                <a:solidFill>
                  <a:srgbClr val="000000"/>
                </a:solidFill>
                <a:effectLst/>
                <a:latin typeface="Times New Roman" panose="02020603050405020304" pitchFamily="18" charset="0"/>
              </a:rPr>
              <a:t>menggunakan</a:t>
            </a:r>
            <a:r>
              <a:rPr lang="en-US" sz="1400" b="0" i="0" dirty="0">
                <a:solidFill>
                  <a:srgbClr val="000000"/>
                </a:solidFill>
                <a:effectLst/>
                <a:latin typeface="Times New Roman" panose="02020603050405020304" pitchFamily="18" charset="0"/>
              </a:rPr>
              <a:t> </a:t>
            </a:r>
            <a:r>
              <a:rPr lang="en-US" sz="1400" b="0" i="0" dirty="0" err="1">
                <a:solidFill>
                  <a:srgbClr val="000000"/>
                </a:solidFill>
                <a:effectLst/>
                <a:latin typeface="Times New Roman" panose="02020603050405020304" pitchFamily="18" charset="0"/>
              </a:rPr>
              <a:t>Cobit</a:t>
            </a:r>
            <a:r>
              <a:rPr lang="en-US" sz="1400" b="0" i="0" dirty="0">
                <a:solidFill>
                  <a:srgbClr val="000000"/>
                </a:solidFill>
                <a:effectLst/>
                <a:latin typeface="Times New Roman" panose="02020603050405020304" pitchFamily="18" charset="0"/>
              </a:rPr>
              <a:t> 4 dan 5, GRAHA ILMU, Yogyakarta, 2021)</a:t>
            </a:r>
          </a:p>
        </p:txBody>
      </p:sp>
    </p:spTree>
    <p:extLst>
      <p:ext uri="{BB962C8B-B14F-4D97-AF65-F5344CB8AC3E}">
        <p14:creationId xmlns:p14="http://schemas.microsoft.com/office/powerpoint/2010/main" val="249875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err="1">
                <a:solidFill>
                  <a:schemeClr val="dk1"/>
                </a:solidFill>
              </a:rPr>
              <a:t>Jenis-Jenis</a:t>
            </a:r>
            <a:r>
              <a:rPr lang="en-US" dirty="0">
                <a:solidFill>
                  <a:schemeClr val="dk1"/>
                </a:solidFill>
              </a:rPr>
              <a:t> </a:t>
            </a:r>
            <a:r>
              <a:rPr lang="en-US" dirty="0" err="1">
                <a:solidFill>
                  <a:schemeClr val="dk1"/>
                </a:solidFill>
              </a:rPr>
              <a:t>Risiko</a:t>
            </a:r>
            <a:br>
              <a:rPr lang="en-US" dirty="0">
                <a:solidFill>
                  <a:schemeClr val="dk1"/>
                </a:solidFill>
              </a:rPr>
            </a:br>
            <a:endParaRPr lang="en-US" dirty="0">
              <a:solidFill>
                <a:schemeClr val="dk1"/>
              </a:solidFill>
            </a:endParaRPr>
          </a:p>
        </p:txBody>
      </p:sp>
      <p:sp>
        <p:nvSpPr>
          <p:cNvPr id="3" name="TextBox 2">
            <a:extLst>
              <a:ext uri="{FF2B5EF4-FFF2-40B4-BE49-F238E27FC236}">
                <a16:creationId xmlns:a16="http://schemas.microsoft.com/office/drawing/2014/main" id="{08D02449-2006-CA2E-B86F-747DAC493FAF}"/>
              </a:ext>
            </a:extLst>
          </p:cNvPr>
          <p:cNvSpPr txBox="1"/>
          <p:nvPr/>
        </p:nvSpPr>
        <p:spPr>
          <a:xfrm>
            <a:off x="626804" y="839742"/>
            <a:ext cx="7890387" cy="2800767"/>
          </a:xfrm>
          <a:prstGeom prst="rect">
            <a:avLst/>
          </a:prstGeom>
          <a:noFill/>
        </p:spPr>
        <p:txBody>
          <a:bodyPr wrap="square">
            <a:spAutoFit/>
          </a:bodyPr>
          <a:lstStyle/>
          <a:p>
            <a:pPr marL="285750" indent="-285750" algn="just">
              <a:buFont typeface="Arial" panose="020B0604020202020204" pitchFamily="34" charset="0"/>
              <a:buChar char="•"/>
            </a:pPr>
            <a:r>
              <a:rPr lang="en-US" sz="1800" dirty="0" err="1">
                <a:solidFill>
                  <a:srgbClr val="FF0000"/>
                </a:solidFill>
                <a:latin typeface="Times New Roman" panose="02020603050405020304" pitchFamily="18" charset="0"/>
                <a:cs typeface="Times New Roman" panose="02020603050405020304" pitchFamily="18" charset="0"/>
              </a:rPr>
              <a:t>Risiko</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err="1">
                <a:solidFill>
                  <a:srgbClr val="FF0000"/>
                </a:solidFill>
                <a:latin typeface="Times New Roman" panose="02020603050405020304" pitchFamily="18" charset="0"/>
                <a:cs typeface="Times New Roman" panose="02020603050405020304" pitchFamily="18" charset="0"/>
              </a:rPr>
              <a:t>Bawaan</a:t>
            </a:r>
            <a:r>
              <a:rPr lang="en-US" sz="1800" dirty="0">
                <a:solidFill>
                  <a:srgbClr val="FF0000"/>
                </a:solidFill>
                <a:latin typeface="Times New Roman" panose="02020603050405020304" pitchFamily="18" charset="0"/>
                <a:cs typeface="Times New Roman" panose="02020603050405020304" pitchFamily="18" charset="0"/>
              </a:rPr>
              <a:t> (Inherent Risks) </a:t>
            </a:r>
            <a:r>
              <a:rPr lang="en-US" sz="1800" dirty="0">
                <a:solidFill>
                  <a:schemeClr val="tx1"/>
                </a:solidFill>
                <a:latin typeface="Times New Roman" panose="02020603050405020304" pitchFamily="18" charset="0"/>
                <a:cs typeface="Times New Roman" panose="02020603050405020304" pitchFamily="18" charset="0"/>
              </a:rPr>
              <a:t>-</a:t>
            </a:r>
            <a:r>
              <a:rPr lang="en-US" sz="1800" dirty="0">
                <a:solidFill>
                  <a:srgbClr val="FF0000"/>
                </a:solidFill>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Risiko</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bawaan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ialah</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potensi</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kesalahan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atau</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penyalahgunaan</a:t>
            </a:r>
            <a:r>
              <a:rPr lang="en-US" sz="1800" b="0" i="0" dirty="0">
                <a:solidFill>
                  <a:srgbClr val="000000"/>
                </a:solidFill>
                <a:effectLst/>
                <a:latin typeface="Times New Roman" panose="02020603050405020304" pitchFamily="18" charset="0"/>
                <a:cs typeface="Times New Roman" panose="02020603050405020304" pitchFamily="18" charset="0"/>
              </a:rPr>
              <a:t> yang </a:t>
            </a:r>
            <a:r>
              <a:rPr lang="en-US" sz="1800" b="0" i="0" dirty="0" err="1">
                <a:solidFill>
                  <a:srgbClr val="000000"/>
                </a:solidFill>
                <a:effectLst/>
                <a:latin typeface="Times New Roman" panose="02020603050405020304" pitchFamily="18" charset="0"/>
                <a:cs typeface="Times New Roman" panose="02020603050405020304" pitchFamily="18" charset="0"/>
              </a:rPr>
              <a:t>melekat</a:t>
            </a:r>
            <a:r>
              <a:rPr lang="en-US" sz="1800" b="0" i="0" dirty="0">
                <a:solidFill>
                  <a:srgbClr val="000000"/>
                </a:solidFill>
                <a:effectLst/>
                <a:latin typeface="Times New Roman" panose="02020603050405020304" pitchFamily="18" charset="0"/>
                <a:cs typeface="Times New Roman" panose="02020603050405020304" pitchFamily="18" charset="0"/>
              </a:rPr>
              <a:t> pada </a:t>
            </a:r>
            <a:r>
              <a:rPr lang="en-US" sz="1800" b="0" i="0" dirty="0" err="1">
                <a:solidFill>
                  <a:srgbClr val="000000"/>
                </a:solidFill>
                <a:effectLst/>
                <a:latin typeface="Times New Roman" panose="02020603050405020304" pitchFamily="18" charset="0"/>
                <a:cs typeface="Times New Roman" panose="02020603050405020304" pitchFamily="18" charset="0"/>
              </a:rPr>
              <a:t>suatu</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kegiatan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jika</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tidak</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ada</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pengendalian</a:t>
            </a:r>
            <a:r>
              <a:rPr lang="en-US" sz="1800" b="0" i="0" dirty="0">
                <a:solidFill>
                  <a:srgbClr val="000000"/>
                </a:solidFill>
                <a:effectLst/>
                <a:latin typeface="Times New Roman" panose="02020603050405020304" pitchFamily="18" charset="0"/>
                <a:cs typeface="Times New Roman" panose="02020603050405020304" pitchFamily="18" charset="0"/>
              </a:rPr>
              <a:t> intern. </a:t>
            </a:r>
            <a:r>
              <a:rPr lang="en-US" sz="1800" b="0" i="0" dirty="0" err="1">
                <a:solidFill>
                  <a:srgbClr val="000000"/>
                </a:solidFill>
                <a:effectLst/>
                <a:latin typeface="Times New Roman" panose="02020603050405020304" pitchFamily="18" charset="0"/>
                <a:cs typeface="Times New Roman" panose="02020603050405020304" pitchFamily="18" charset="0"/>
              </a:rPr>
              <a:t>Misalnya</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kegiatan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kampus</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apabila</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tidak</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ada</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absensi</a:t>
            </a:r>
            <a:r>
              <a:rPr lang="en-US" sz="1800" b="0" i="0" dirty="0">
                <a:solidFill>
                  <a:srgbClr val="000000"/>
                </a:solidFill>
                <a:effectLst/>
                <a:latin typeface="Times New Roman" panose="02020603050405020304" pitchFamily="18" charset="0"/>
                <a:cs typeface="Times New Roman" panose="02020603050405020304" pitchFamily="18" charset="0"/>
              </a:rPr>
              <a:t>/daftar </a:t>
            </a:r>
            <a:r>
              <a:rPr lang="en-US" sz="1800" b="0" i="0" dirty="0" err="1">
                <a:solidFill>
                  <a:srgbClr val="000000"/>
                </a:solidFill>
                <a:effectLst/>
                <a:latin typeface="Times New Roman" panose="02020603050405020304" pitchFamily="18" charset="0"/>
                <a:cs typeface="Times New Roman" panose="02020603050405020304" pitchFamily="18" charset="0"/>
              </a:rPr>
              <a:t>kehadiran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kuliah</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akan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banyak</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mahasiswa</a:t>
            </a:r>
            <a:r>
              <a:rPr lang="en-US" sz="1800" b="0" i="0" dirty="0">
                <a:solidFill>
                  <a:srgbClr val="000000"/>
                </a:solidFill>
                <a:effectLst/>
                <a:latin typeface="Times New Roman" panose="02020603050405020304" pitchFamily="18" charset="0"/>
                <a:cs typeface="Times New Roman" panose="02020603050405020304" pitchFamily="18" charset="0"/>
              </a:rPr>
              <a:t> yang </a:t>
            </a:r>
            <a:r>
              <a:rPr lang="en-US" sz="1800" b="0" i="0" dirty="0" err="1">
                <a:solidFill>
                  <a:srgbClr val="000000"/>
                </a:solidFill>
                <a:effectLst/>
                <a:latin typeface="Times New Roman" panose="02020603050405020304" pitchFamily="18" charset="0"/>
                <a:cs typeface="Times New Roman" panose="02020603050405020304" pitchFamily="18" charset="0"/>
              </a:rPr>
              <a:t>cenderung</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tidak</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disiplin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hadir</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mengikuti</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kuliah</a:t>
            </a:r>
            <a:r>
              <a:rPr lang="en-US" dirty="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b="0" i="1" dirty="0">
                <a:solidFill>
                  <a:srgbClr val="000000"/>
                </a:solidFill>
                <a:effectLst/>
                <a:latin typeface="Times New Roman" panose="02020603050405020304" pitchFamily="18" charset="0"/>
                <a:cs typeface="Times New Roman" panose="02020603050405020304" pitchFamily="18" charset="0"/>
              </a:rPr>
              <a:t>Inherent risk </a:t>
            </a:r>
            <a:r>
              <a:rPr lang="en-US" sz="1800" b="0" i="0" dirty="0" err="1">
                <a:solidFill>
                  <a:srgbClr val="000000"/>
                </a:solidFill>
                <a:effectLst/>
                <a:latin typeface="Times New Roman" panose="02020603050405020304" pitchFamily="18" charset="0"/>
                <a:cs typeface="Times New Roman" panose="02020603050405020304" pitchFamily="18" charset="0"/>
              </a:rPr>
              <a:t>atau</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resiko</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bawaan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merupakan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resiko</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kesalahan</a:t>
            </a:r>
            <a:r>
              <a:rPr lang="en-US" sz="1800" b="0" i="0" dirty="0">
                <a:solidFill>
                  <a:srgbClr val="000000"/>
                </a:solidFill>
                <a:effectLst/>
                <a:latin typeface="Times New Roman" panose="02020603050405020304" pitchFamily="18" charset="0"/>
                <a:cs typeface="Times New Roman" panose="02020603050405020304" pitchFamily="18" charset="0"/>
              </a:rPr>
              <a:t> audit yang</a:t>
            </a:r>
            <a:br>
              <a:rPr lang="en-US" sz="1800" b="0" i="0" dirty="0">
                <a:solidFill>
                  <a:srgbClr val="000000"/>
                </a:solidFill>
                <a:effectLst/>
                <a:latin typeface="Times New Roman" panose="02020603050405020304" pitchFamily="18" charset="0"/>
                <a:cs typeface="Times New Roman" panose="02020603050405020304" pitchFamily="18" charset="0"/>
              </a:rPr>
            </a:br>
            <a:r>
              <a:rPr lang="en-US" sz="1800" b="0" i="0" dirty="0" err="1">
                <a:solidFill>
                  <a:srgbClr val="000000"/>
                </a:solidFill>
                <a:effectLst/>
                <a:latin typeface="Times New Roman" panose="02020603050405020304" pitchFamily="18" charset="0"/>
                <a:cs typeface="Times New Roman" panose="02020603050405020304" pitchFamily="18" charset="0"/>
              </a:rPr>
              <a:t>merupakan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aktivitas</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bawaan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dari</a:t>
            </a:r>
            <a:r>
              <a:rPr lang="en-US" sz="1800" b="0" i="0" dirty="0">
                <a:solidFill>
                  <a:srgbClr val="000000"/>
                </a:solidFill>
                <a:effectLst/>
                <a:latin typeface="Times New Roman" panose="02020603050405020304" pitchFamily="18" charset="0"/>
                <a:cs typeface="Times New Roman" panose="02020603050405020304" pitchFamily="18" charset="0"/>
              </a:rPr>
              <a:t> proses </a:t>
            </a:r>
            <a:r>
              <a:rPr lang="en-US" sz="1800" b="0" i="0" dirty="0" err="1">
                <a:solidFill>
                  <a:srgbClr val="000000"/>
                </a:solidFill>
                <a:effectLst/>
                <a:latin typeface="Times New Roman" panose="02020603050405020304" pitchFamily="18" charset="0"/>
                <a:cs typeface="Times New Roman" panose="02020603050405020304" pitchFamily="18" charset="0"/>
              </a:rPr>
              <a:t>bisnis.Resiko</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kesalahan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tersebut</a:t>
            </a:r>
            <a:br>
              <a:rPr lang="en-US" sz="1800" b="0" i="0" dirty="0">
                <a:solidFill>
                  <a:srgbClr val="000000"/>
                </a:solidFill>
                <a:effectLst/>
                <a:latin typeface="Times New Roman" panose="02020603050405020304" pitchFamily="18" charset="0"/>
                <a:cs typeface="Times New Roman" panose="02020603050405020304" pitchFamily="18" charset="0"/>
              </a:rPr>
            </a:br>
            <a:r>
              <a:rPr lang="en-US" sz="1800" b="0" i="0" dirty="0" err="1">
                <a:solidFill>
                  <a:srgbClr val="000000"/>
                </a:solidFill>
                <a:effectLst/>
                <a:latin typeface="Times New Roman" panose="02020603050405020304" pitchFamily="18" charset="0"/>
                <a:cs typeface="Times New Roman" panose="02020603050405020304" pitchFamily="18" charset="0"/>
              </a:rPr>
              <a:t>bersifat</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indenpenden</a:t>
            </a:r>
            <a:r>
              <a:rPr lang="en-US" sz="1800" b="0" i="0" dirty="0">
                <a:solidFill>
                  <a:srgbClr val="000000"/>
                </a:solidFill>
                <a:effectLst/>
                <a:latin typeface="Times New Roman" panose="02020603050405020304" pitchFamily="18" charset="0"/>
                <a:cs typeface="Times New Roman" panose="02020603050405020304" pitchFamily="18" charset="0"/>
              </a:rPr>
              <a:t> dan </a:t>
            </a:r>
            <a:r>
              <a:rPr lang="en-US" sz="1800" b="0" i="0" dirty="0" err="1">
                <a:solidFill>
                  <a:srgbClr val="000000"/>
                </a:solidFill>
                <a:effectLst/>
                <a:latin typeface="Times New Roman" panose="02020603050405020304" pitchFamily="18" charset="0"/>
                <a:cs typeface="Times New Roman" panose="02020603050405020304" pitchFamily="18" charset="0"/>
              </a:rPr>
              <a:t>akan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semakin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tinggi</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jika</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1" dirty="0">
                <a:solidFill>
                  <a:srgbClr val="000000"/>
                </a:solidFill>
                <a:effectLst/>
                <a:latin typeface="Times New Roman" panose="02020603050405020304" pitchFamily="18" charset="0"/>
                <a:cs typeface="Times New Roman" panose="02020603050405020304" pitchFamily="18" charset="0"/>
              </a:rPr>
              <a:t>compensating control </a:t>
            </a:r>
            <a:r>
              <a:rPr lang="en-US" sz="1800" b="0" i="0" dirty="0" err="1">
                <a:solidFill>
                  <a:srgbClr val="000000"/>
                </a:solidFill>
                <a:effectLst/>
                <a:latin typeface="Times New Roman" panose="02020603050405020304" pitchFamily="18" charset="0"/>
                <a:cs typeface="Times New Roman" panose="02020603050405020304" pitchFamily="18" charset="0"/>
              </a:rPr>
              <a:t>tidak</a:t>
            </a:r>
            <a:br>
              <a:rPr lang="en-US" sz="1800" b="0" i="0" dirty="0">
                <a:solidFill>
                  <a:srgbClr val="000000"/>
                </a:solidFill>
                <a:effectLst/>
                <a:latin typeface="Times New Roman" panose="02020603050405020304" pitchFamily="18" charset="0"/>
                <a:cs typeface="Times New Roman" panose="02020603050405020304" pitchFamily="18" charset="0"/>
              </a:rPr>
            </a:br>
            <a:r>
              <a:rPr lang="en-US" sz="1800" b="0" i="0" dirty="0" err="1">
                <a:solidFill>
                  <a:srgbClr val="000000"/>
                </a:solidFill>
                <a:effectLst/>
                <a:latin typeface="Times New Roman" panose="02020603050405020304" pitchFamily="18" charset="0"/>
                <a:cs typeface="Times New Roman" panose="02020603050405020304" pitchFamily="18" charset="0"/>
              </a:rPr>
              <a:t>tersedia</a:t>
            </a:r>
            <a:r>
              <a:rPr lang="en-US" sz="1800" b="0" i="0" dirty="0">
                <a:solidFill>
                  <a:srgbClr val="000000"/>
                </a:solidFill>
                <a:effectLst/>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FBF97F5A-5CF7-4AA2-9F98-5650396A8EBA}"/>
              </a:ext>
            </a:extLst>
          </p:cNvPr>
          <p:cNvSpPr txBox="1"/>
          <p:nvPr/>
        </p:nvSpPr>
        <p:spPr>
          <a:xfrm>
            <a:off x="947582" y="4558725"/>
            <a:ext cx="7248832" cy="584775"/>
          </a:xfrm>
          <a:prstGeom prst="rect">
            <a:avLst/>
          </a:prstGeom>
          <a:noFill/>
        </p:spPr>
        <p:txBody>
          <a:bodyPr wrap="square">
            <a:spAutoFit/>
          </a:bodyPr>
          <a:lstStyle/>
          <a:p>
            <a:pPr algn="ctr"/>
            <a:r>
              <a:rPr lang="en-US" sz="1800" dirty="0">
                <a:solidFill>
                  <a:srgbClr val="242021"/>
                </a:solidFill>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Zuraidah</a:t>
            </a:r>
            <a:r>
              <a:rPr lang="en-US" dirty="0">
                <a:latin typeface="Times New Roman" panose="02020603050405020304" pitchFamily="18" charset="0"/>
                <a:cs typeface="Times New Roman" panose="02020603050405020304" pitchFamily="18" charset="0"/>
              </a:rPr>
              <a:t>, Eva., </a:t>
            </a:r>
            <a:r>
              <a:rPr lang="en-US" dirty="0" err="1">
                <a:latin typeface="Times New Roman" panose="02020603050405020304" pitchFamily="18" charset="0"/>
                <a:cs typeface="Times New Roman" panose="02020603050405020304" pitchFamily="18" charset="0"/>
              </a:rPr>
              <a:t>Budihartanti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Cahyani</a:t>
            </a:r>
            <a:r>
              <a:rPr lang="en-US" dirty="0">
                <a:latin typeface="Times New Roman" panose="02020603050405020304" pitchFamily="18" charset="0"/>
                <a:cs typeface="Times New Roman" panose="02020603050405020304" pitchFamily="18" charset="0"/>
              </a:rPr>
              <a:t>.</a:t>
            </a:r>
            <a:r>
              <a:rPr lang="en-US" sz="1400" b="0" i="0" dirty="0">
                <a:solidFill>
                  <a:srgbClr val="000000"/>
                </a:solidFill>
                <a:effectLst/>
                <a:latin typeface="Times New Roman" panose="02020603050405020304" pitchFamily="18" charset="0"/>
              </a:rPr>
              <a:t> Audit </a:t>
            </a:r>
            <a:r>
              <a:rPr lang="en-US" sz="1400" b="0" i="0" dirty="0" err="1">
                <a:solidFill>
                  <a:srgbClr val="000000"/>
                </a:solidFill>
                <a:effectLst/>
                <a:latin typeface="Times New Roman" panose="02020603050405020304" pitchFamily="18" charset="0"/>
              </a:rPr>
              <a:t>Sistem</a:t>
            </a:r>
            <a:r>
              <a:rPr lang="en-US" sz="1400" b="0" i="0" dirty="0">
                <a:solidFill>
                  <a:srgbClr val="000000"/>
                </a:solidFill>
                <a:effectLst/>
                <a:latin typeface="Times New Roman" panose="02020603050405020304" pitchFamily="18" charset="0"/>
              </a:rPr>
              <a:t> </a:t>
            </a:r>
            <a:r>
              <a:rPr lang="en-US" sz="1400" b="0" i="0" dirty="0" err="1">
                <a:solidFill>
                  <a:srgbClr val="000000"/>
                </a:solidFill>
                <a:effectLst/>
                <a:latin typeface="Times New Roman" panose="02020603050405020304" pitchFamily="18" charset="0"/>
              </a:rPr>
              <a:t>Informasi</a:t>
            </a:r>
            <a:r>
              <a:rPr lang="en-US" sz="1400" b="0" i="0" dirty="0">
                <a:solidFill>
                  <a:srgbClr val="000000"/>
                </a:solidFill>
                <a:effectLst/>
                <a:latin typeface="Times New Roman" panose="02020603050405020304" pitchFamily="18" charset="0"/>
              </a:rPr>
              <a:t>, Audit </a:t>
            </a:r>
            <a:r>
              <a:rPr lang="en-US" sz="1400" b="0" i="0" dirty="0" err="1">
                <a:solidFill>
                  <a:srgbClr val="000000"/>
                </a:solidFill>
                <a:effectLst/>
                <a:latin typeface="Times New Roman" panose="02020603050405020304" pitchFamily="18" charset="0"/>
              </a:rPr>
              <a:t>Sistem</a:t>
            </a:r>
            <a:r>
              <a:rPr lang="en-US" sz="1400" b="0" i="0" dirty="0">
                <a:solidFill>
                  <a:srgbClr val="000000"/>
                </a:solidFill>
                <a:effectLst/>
                <a:latin typeface="Times New Roman" panose="02020603050405020304" pitchFamily="18" charset="0"/>
              </a:rPr>
              <a:t> </a:t>
            </a:r>
            <a:r>
              <a:rPr lang="en-US" sz="1400" b="0" i="0" dirty="0" err="1">
                <a:solidFill>
                  <a:srgbClr val="000000"/>
                </a:solidFill>
                <a:effectLst/>
                <a:latin typeface="Times New Roman" panose="02020603050405020304" pitchFamily="18" charset="0"/>
              </a:rPr>
              <a:t>Informasi</a:t>
            </a:r>
            <a:r>
              <a:rPr lang="en-US" sz="1400" b="0" i="0" dirty="0">
                <a:solidFill>
                  <a:srgbClr val="000000"/>
                </a:solidFill>
                <a:effectLst/>
                <a:latin typeface="Times New Roman" panose="02020603050405020304" pitchFamily="18" charset="0"/>
              </a:rPr>
              <a:t> dan </a:t>
            </a:r>
            <a:r>
              <a:rPr lang="en-US" sz="1400" b="0" i="0" dirty="0" err="1">
                <a:solidFill>
                  <a:srgbClr val="000000"/>
                </a:solidFill>
                <a:effectLst/>
                <a:latin typeface="Times New Roman" panose="02020603050405020304" pitchFamily="18" charset="0"/>
              </a:rPr>
              <a:t>Manjemen</a:t>
            </a:r>
            <a:r>
              <a:rPr lang="en-US" sz="1400" b="0" i="0" dirty="0">
                <a:solidFill>
                  <a:srgbClr val="000000"/>
                </a:solidFill>
                <a:effectLst/>
                <a:latin typeface="Times New Roman" panose="02020603050405020304" pitchFamily="18" charset="0"/>
              </a:rPr>
              <a:t> </a:t>
            </a:r>
            <a:r>
              <a:rPr lang="en-US" sz="1400" b="0" i="0" dirty="0" err="1">
                <a:solidFill>
                  <a:srgbClr val="000000"/>
                </a:solidFill>
                <a:effectLst/>
                <a:latin typeface="Times New Roman" panose="02020603050405020304" pitchFamily="18" charset="0"/>
              </a:rPr>
              <a:t>menggunakan</a:t>
            </a:r>
            <a:r>
              <a:rPr lang="en-US" sz="1400" b="0" i="0" dirty="0">
                <a:solidFill>
                  <a:srgbClr val="000000"/>
                </a:solidFill>
                <a:effectLst/>
                <a:latin typeface="Times New Roman" panose="02020603050405020304" pitchFamily="18" charset="0"/>
              </a:rPr>
              <a:t> </a:t>
            </a:r>
            <a:r>
              <a:rPr lang="en-US" sz="1400" b="0" i="0" dirty="0" err="1">
                <a:solidFill>
                  <a:srgbClr val="000000"/>
                </a:solidFill>
                <a:effectLst/>
                <a:latin typeface="Times New Roman" panose="02020603050405020304" pitchFamily="18" charset="0"/>
              </a:rPr>
              <a:t>Cobit</a:t>
            </a:r>
            <a:r>
              <a:rPr lang="en-US" sz="1400" b="0" i="0" dirty="0">
                <a:solidFill>
                  <a:srgbClr val="000000"/>
                </a:solidFill>
                <a:effectLst/>
                <a:latin typeface="Times New Roman" panose="02020603050405020304" pitchFamily="18" charset="0"/>
              </a:rPr>
              <a:t> 4 dan 5, GRAHA ILMU, Yogyakarta, 2021)</a:t>
            </a:r>
          </a:p>
        </p:txBody>
      </p:sp>
    </p:spTree>
    <p:extLst>
      <p:ext uri="{BB962C8B-B14F-4D97-AF65-F5344CB8AC3E}">
        <p14:creationId xmlns:p14="http://schemas.microsoft.com/office/powerpoint/2010/main" val="665939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err="1">
                <a:solidFill>
                  <a:schemeClr val="dk1"/>
                </a:solidFill>
              </a:rPr>
              <a:t>Jenis-Jenis</a:t>
            </a:r>
            <a:r>
              <a:rPr lang="en-US" dirty="0">
                <a:solidFill>
                  <a:schemeClr val="dk1"/>
                </a:solidFill>
              </a:rPr>
              <a:t> </a:t>
            </a:r>
            <a:r>
              <a:rPr lang="en-US" dirty="0" err="1">
                <a:solidFill>
                  <a:schemeClr val="dk1"/>
                </a:solidFill>
              </a:rPr>
              <a:t>Risiko</a:t>
            </a:r>
            <a:br>
              <a:rPr lang="en-US" dirty="0">
                <a:solidFill>
                  <a:schemeClr val="dk1"/>
                </a:solidFill>
              </a:rPr>
            </a:br>
            <a:endParaRPr lang="en-US" dirty="0">
              <a:solidFill>
                <a:schemeClr val="dk1"/>
              </a:solidFill>
            </a:endParaRPr>
          </a:p>
        </p:txBody>
      </p:sp>
      <p:sp>
        <p:nvSpPr>
          <p:cNvPr id="3" name="TextBox 2">
            <a:extLst>
              <a:ext uri="{FF2B5EF4-FFF2-40B4-BE49-F238E27FC236}">
                <a16:creationId xmlns:a16="http://schemas.microsoft.com/office/drawing/2014/main" id="{08D02449-2006-CA2E-B86F-747DAC493FAF}"/>
              </a:ext>
            </a:extLst>
          </p:cNvPr>
          <p:cNvSpPr txBox="1"/>
          <p:nvPr/>
        </p:nvSpPr>
        <p:spPr>
          <a:xfrm>
            <a:off x="626804" y="839742"/>
            <a:ext cx="7890387" cy="3262432"/>
          </a:xfrm>
          <a:prstGeom prst="rect">
            <a:avLst/>
          </a:prstGeom>
          <a:noFill/>
        </p:spPr>
        <p:txBody>
          <a:bodyPr wrap="square">
            <a:spAutoFit/>
          </a:bodyPr>
          <a:lstStyle/>
          <a:p>
            <a:pPr marL="285750" indent="-285750" algn="just">
              <a:buFont typeface="Arial" panose="020B0604020202020204" pitchFamily="34" charset="0"/>
              <a:buChar char="•"/>
            </a:pPr>
            <a:r>
              <a:rPr lang="en-US" sz="1800" dirty="0" err="1">
                <a:solidFill>
                  <a:srgbClr val="FF0000"/>
                </a:solidFill>
                <a:latin typeface="Times New Roman" panose="02020603050405020304" pitchFamily="18" charset="0"/>
                <a:cs typeface="Times New Roman" panose="02020603050405020304" pitchFamily="18" charset="0"/>
              </a:rPr>
              <a:t>Risiko</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err="1">
                <a:solidFill>
                  <a:srgbClr val="FF0000"/>
                </a:solidFill>
                <a:latin typeface="Times New Roman" panose="02020603050405020304" pitchFamily="18" charset="0"/>
                <a:cs typeface="Times New Roman" panose="02020603050405020304" pitchFamily="18" charset="0"/>
              </a:rPr>
              <a:t>Pengendalian</a:t>
            </a:r>
            <a:r>
              <a:rPr lang="en-US" sz="1800" dirty="0">
                <a:solidFill>
                  <a:srgbClr val="FF0000"/>
                </a:solidFill>
                <a:latin typeface="Times New Roman" panose="02020603050405020304" pitchFamily="18" charset="0"/>
                <a:cs typeface="Times New Roman" panose="02020603050405020304" pitchFamily="18" charset="0"/>
              </a:rPr>
              <a:t> (Control Risks) </a:t>
            </a:r>
            <a:r>
              <a:rPr lang="en-US" sz="1800" dirty="0">
                <a:solidFill>
                  <a:schemeClr val="tx1"/>
                </a:solidFill>
                <a:latin typeface="Times New Roman" panose="02020603050405020304" pitchFamily="18" charset="0"/>
                <a:cs typeface="Times New Roman" panose="02020603050405020304" pitchFamily="18" charset="0"/>
              </a:rPr>
              <a:t>-</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M</a:t>
            </a:r>
            <a:r>
              <a:rPr lang="en-US" sz="1800" b="0" i="0" dirty="0" err="1">
                <a:solidFill>
                  <a:schemeClr val="tx1"/>
                </a:solidFill>
                <a:effectLst/>
                <a:latin typeface="Times New Roman" panose="02020603050405020304" pitchFamily="18" charset="0"/>
                <a:cs typeface="Times New Roman" panose="02020603050405020304" pitchFamily="18" charset="0"/>
              </a:rPr>
              <a:t>erupa</a:t>
            </a:r>
            <a:r>
              <a:rPr lang="en-US" sz="1800" b="0" i="0" dirty="0" err="1">
                <a:solidFill>
                  <a:srgbClr val="000000"/>
                </a:solidFill>
                <a:effectLst/>
                <a:latin typeface="Times New Roman" panose="02020603050405020304" pitchFamily="18" charset="0"/>
                <a:cs typeface="Times New Roman" panose="02020603050405020304" pitchFamily="18" charset="0"/>
              </a:rPr>
              <a:t>kan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resiko</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kesalahan</a:t>
            </a:r>
            <a:r>
              <a:rPr lang="en-US" sz="1800" b="0" i="0" dirty="0">
                <a:solidFill>
                  <a:srgbClr val="000000"/>
                </a:solidFill>
                <a:effectLst/>
                <a:latin typeface="Times New Roman" panose="02020603050405020304" pitchFamily="18" charset="0"/>
                <a:cs typeface="Times New Roman" panose="02020603050405020304" pitchFamily="18" charset="0"/>
              </a:rPr>
              <a:t> yang </a:t>
            </a:r>
            <a:r>
              <a:rPr lang="en-US" sz="1800" b="0" i="0" dirty="0" err="1">
                <a:solidFill>
                  <a:srgbClr val="000000"/>
                </a:solidFill>
                <a:effectLst/>
                <a:latin typeface="Times New Roman" panose="02020603050405020304" pitchFamily="18" charset="0"/>
                <a:cs typeface="Times New Roman" panose="02020603050405020304" pitchFamily="18" charset="0"/>
              </a:rPr>
              <a:t>tidak</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terdeteksi</a:t>
            </a:r>
            <a:r>
              <a:rPr lang="en-US" sz="1800" b="0" i="0" dirty="0">
                <a:solidFill>
                  <a:srgbClr val="000000"/>
                </a:solidFill>
                <a:effectLst/>
                <a:latin typeface="Times New Roman" panose="02020603050405020304" pitchFamily="18" charset="0"/>
                <a:cs typeface="Times New Roman" panose="02020603050405020304" pitchFamily="18" charset="0"/>
              </a:rPr>
              <a:t> oleh </a:t>
            </a:r>
            <a:r>
              <a:rPr lang="en-US" sz="1800" b="0" i="0" dirty="0" err="1">
                <a:solidFill>
                  <a:srgbClr val="000000"/>
                </a:solidFill>
                <a:effectLst/>
                <a:latin typeface="Times New Roman" panose="02020603050405020304" pitchFamily="18" charset="0"/>
                <a:cs typeface="Times New Roman" panose="02020603050405020304" pitchFamily="18" charset="0"/>
              </a:rPr>
              <a:t>kontrol</a:t>
            </a:r>
            <a:r>
              <a:rPr lang="en-US" sz="1800" b="0" i="0" dirty="0">
                <a:solidFill>
                  <a:srgbClr val="000000"/>
                </a:solidFill>
                <a:effectLst/>
                <a:latin typeface="Times New Roman" panose="02020603050405020304" pitchFamily="18" charset="0"/>
                <a:cs typeface="Times New Roman" panose="02020603050405020304" pitchFamily="18" charset="0"/>
              </a:rPr>
              <a:t> internal </a:t>
            </a:r>
            <a:r>
              <a:rPr lang="en-US" sz="1800" b="0" i="0" dirty="0" err="1">
                <a:solidFill>
                  <a:srgbClr val="000000"/>
                </a:solidFill>
                <a:effectLst/>
                <a:latin typeface="Times New Roman" panose="02020603050405020304" pitchFamily="18" charset="0"/>
                <a:cs typeface="Times New Roman" panose="02020603050405020304" pitchFamily="18" charset="0"/>
              </a:rPr>
              <a:t>itu</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sendiri</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selama</a:t>
            </a:r>
            <a:r>
              <a:rPr lang="en-US" sz="1800" b="0" i="0" dirty="0">
                <a:solidFill>
                  <a:srgbClr val="000000"/>
                </a:solidFill>
                <a:effectLst/>
                <a:latin typeface="Times New Roman" panose="02020603050405020304" pitchFamily="18" charset="0"/>
                <a:cs typeface="Times New Roman" panose="02020603050405020304" pitchFamily="18" charset="0"/>
              </a:rPr>
              <a:t> proses audit </a:t>
            </a:r>
            <a:r>
              <a:rPr lang="en-US" sz="1800" b="0" i="0" dirty="0" err="1">
                <a:solidFill>
                  <a:srgbClr val="000000"/>
                </a:solidFill>
                <a:effectLst/>
                <a:latin typeface="Times New Roman" panose="02020603050405020304" pitchFamily="18" charset="0"/>
                <a:cs typeface="Times New Roman" panose="02020603050405020304" pitchFamily="18" charset="0"/>
              </a:rPr>
              <a:t>berlangsung</a:t>
            </a:r>
            <a:r>
              <a:rPr lang="en-US" sz="1800" b="0" i="0" dirty="0">
                <a:solidFill>
                  <a:srgbClr val="000000"/>
                </a:solidFill>
                <a:effectLst/>
                <a:latin typeface="Times New Roman" panose="02020603050405020304" pitchFamily="18" charset="0"/>
                <a:cs typeface="Times New Roman" panose="02020603050405020304" pitchFamily="18" charset="0"/>
              </a:rPr>
              <a:t>.</a:t>
            </a:r>
            <a:br>
              <a:rPr lang="en-US" sz="1800" b="0" i="0" dirty="0">
                <a:solidFill>
                  <a:srgbClr val="000000"/>
                </a:solidFill>
                <a:effectLst/>
                <a:latin typeface="Times New Roman" panose="02020603050405020304" pitchFamily="18" charset="0"/>
                <a:cs typeface="Times New Roman" panose="02020603050405020304" pitchFamily="18" charset="0"/>
              </a:rPr>
            </a:br>
            <a:r>
              <a:rPr lang="en-US" sz="1800" b="0" i="0" dirty="0" err="1">
                <a:solidFill>
                  <a:srgbClr val="000000"/>
                </a:solidFill>
                <a:effectLst/>
                <a:latin typeface="Times New Roman" panose="02020603050405020304" pitchFamily="18" charset="0"/>
                <a:cs typeface="Times New Roman" panose="02020603050405020304" pitchFamily="18" charset="0"/>
              </a:rPr>
              <a:t>Resiko</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kontrol</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tersebut</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menjadi</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rendah</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jika</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prosedur</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validasi</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tersedut</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dilakukan</a:t>
            </a:r>
            <a:br>
              <a:rPr lang="en-US" sz="1800" b="0" i="0" dirty="0">
                <a:solidFill>
                  <a:srgbClr val="000000"/>
                </a:solidFill>
                <a:effectLst/>
                <a:latin typeface="Times New Roman" panose="02020603050405020304" pitchFamily="18" charset="0"/>
                <a:cs typeface="Times New Roman" panose="02020603050405020304" pitchFamily="18" charset="0"/>
              </a:rPr>
            </a:br>
            <a:r>
              <a:rPr lang="en-US" sz="1800" b="0" i="0" dirty="0" err="1">
                <a:solidFill>
                  <a:srgbClr val="000000"/>
                </a:solidFill>
                <a:effectLst/>
                <a:latin typeface="Times New Roman" panose="02020603050405020304" pitchFamily="18" charset="0"/>
                <a:cs typeface="Times New Roman" panose="02020603050405020304" pitchFamily="18" charset="0"/>
              </a:rPr>
              <a:t>secaraterkomputerisasi</a:t>
            </a:r>
            <a:r>
              <a:rPr lang="en-US" sz="1800" b="0" i="0" dirty="0">
                <a:solidFill>
                  <a:srgbClr val="000000"/>
                </a:solidFill>
                <a:effectLst/>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p>
          <a:p>
            <a:pPr algn="just"/>
            <a:br>
              <a:rPr lang="en-US" sz="2400"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b="0" i="0" dirty="0" err="1">
                <a:solidFill>
                  <a:srgbClr val="000000"/>
                </a:solidFill>
                <a:effectLst/>
                <a:latin typeface="Times New Roman" panose="02020603050405020304" pitchFamily="18" charset="0"/>
                <a:cs typeface="Times New Roman" panose="02020603050405020304" pitchFamily="18" charset="0"/>
              </a:rPr>
              <a:t>Risiko</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pengendalian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tidak</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pernah</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mencapai</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keyakinan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penuh</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bahwa</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semua</a:t>
            </a:r>
            <a:br>
              <a:rPr lang="en-US" sz="1800" b="0" i="0" dirty="0">
                <a:solidFill>
                  <a:srgbClr val="000000"/>
                </a:solidFill>
                <a:effectLst/>
                <a:latin typeface="Times New Roman" panose="02020603050405020304" pitchFamily="18" charset="0"/>
                <a:cs typeface="Times New Roman" panose="02020603050405020304" pitchFamily="18" charset="0"/>
              </a:rPr>
            </a:br>
            <a:r>
              <a:rPr lang="en-US" sz="1800" b="0" i="0" dirty="0">
                <a:solidFill>
                  <a:srgbClr val="000000"/>
                </a:solidFill>
                <a:effectLst/>
                <a:latin typeface="Times New Roman" panose="02020603050405020304" pitchFamily="18" charset="0"/>
                <a:cs typeface="Times New Roman" panose="02020603050405020304" pitchFamily="18" charset="0"/>
              </a:rPr>
              <a:t>salah </a:t>
            </a:r>
            <a:r>
              <a:rPr lang="en-US" sz="1800" b="0" i="0" dirty="0" err="1">
                <a:solidFill>
                  <a:srgbClr val="000000"/>
                </a:solidFill>
                <a:effectLst/>
                <a:latin typeface="Times New Roman" panose="02020603050405020304" pitchFamily="18" charset="0"/>
                <a:cs typeface="Times New Roman" panose="02020603050405020304" pitchFamily="18" charset="0"/>
              </a:rPr>
              <a:t>saji</a:t>
            </a:r>
            <a:r>
              <a:rPr lang="en-US" sz="1800" b="0" i="0" dirty="0">
                <a:solidFill>
                  <a:srgbClr val="000000"/>
                </a:solidFill>
                <a:effectLst/>
                <a:latin typeface="Times New Roman" panose="02020603050405020304" pitchFamily="18" charset="0"/>
                <a:cs typeface="Times New Roman" panose="02020603050405020304" pitchFamily="18" charset="0"/>
              </a:rPr>
              <a:t> material </a:t>
            </a:r>
            <a:r>
              <a:rPr lang="en-US" sz="1800" b="0" i="0" dirty="0" err="1">
                <a:solidFill>
                  <a:srgbClr val="000000"/>
                </a:solidFill>
                <a:effectLst/>
                <a:latin typeface="Times New Roman" panose="02020603050405020304" pitchFamily="18" charset="0"/>
                <a:cs typeface="Times New Roman" panose="02020603050405020304" pitchFamily="18" charset="0"/>
              </a:rPr>
              <a:t>akan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dapat</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dideteksi</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ataupun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dicegah</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Risiko</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pengendalian</a:t>
            </a:r>
            <a:br>
              <a:rPr lang="en-US" sz="1800" b="0" i="0" dirty="0">
                <a:solidFill>
                  <a:srgbClr val="000000"/>
                </a:solidFill>
                <a:effectLst/>
                <a:latin typeface="Times New Roman" panose="02020603050405020304" pitchFamily="18" charset="0"/>
                <a:cs typeface="Times New Roman" panose="02020603050405020304" pitchFamily="18" charset="0"/>
              </a:rPr>
            </a:br>
            <a:r>
              <a:rPr lang="en-US" sz="1800" b="0" i="0" dirty="0" err="1">
                <a:solidFill>
                  <a:srgbClr val="000000"/>
                </a:solidFill>
                <a:effectLst/>
                <a:latin typeface="Times New Roman" panose="02020603050405020304" pitchFamily="18" charset="0"/>
                <a:cs typeface="Times New Roman" panose="02020603050405020304" pitchFamily="18" charset="0"/>
              </a:rPr>
              <a:t>merupakan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fungsi</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dari</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efektivitas</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struktur</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pengendalian</a:t>
            </a:r>
            <a:r>
              <a:rPr lang="en-US" sz="1800" b="0" i="0" dirty="0">
                <a:solidFill>
                  <a:srgbClr val="000000"/>
                </a:solidFill>
                <a:effectLst/>
                <a:latin typeface="Times New Roman" panose="02020603050405020304" pitchFamily="18" charset="0"/>
                <a:cs typeface="Times New Roman" panose="02020603050405020304" pitchFamily="18" charset="0"/>
              </a:rPr>
              <a:t> inter. </a:t>
            </a:r>
            <a:r>
              <a:rPr lang="en-US" sz="1800" b="0" i="0" dirty="0" err="1">
                <a:solidFill>
                  <a:srgbClr val="000000"/>
                </a:solidFill>
                <a:effectLst/>
                <a:latin typeface="Times New Roman" panose="02020603050405020304" pitchFamily="18" charset="0"/>
                <a:cs typeface="Times New Roman" panose="02020603050405020304" pitchFamily="18" charset="0"/>
              </a:rPr>
              <a:t>Semakin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efektif</a:t>
            </a:r>
            <a:br>
              <a:rPr lang="en-US" sz="1800" b="0" i="0" dirty="0">
                <a:solidFill>
                  <a:srgbClr val="000000"/>
                </a:solidFill>
                <a:effectLst/>
                <a:latin typeface="Times New Roman" panose="02020603050405020304" pitchFamily="18" charset="0"/>
                <a:cs typeface="Times New Roman" panose="02020603050405020304" pitchFamily="18" charset="0"/>
              </a:rPr>
            </a:br>
            <a:r>
              <a:rPr lang="en-US" sz="1800" b="0" i="0" dirty="0" err="1">
                <a:solidFill>
                  <a:srgbClr val="000000"/>
                </a:solidFill>
                <a:effectLst/>
                <a:latin typeface="Times New Roman" panose="02020603050405020304" pitchFamily="18" charset="0"/>
                <a:cs typeface="Times New Roman" panose="02020603050405020304" pitchFamily="18" charset="0"/>
              </a:rPr>
              <a:t>struktur</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pengendalian</a:t>
            </a:r>
            <a:r>
              <a:rPr lang="en-US" sz="1800" b="0" i="0" dirty="0">
                <a:solidFill>
                  <a:srgbClr val="000000"/>
                </a:solidFill>
                <a:effectLst/>
                <a:latin typeface="Times New Roman" panose="02020603050405020304" pitchFamily="18" charset="0"/>
                <a:cs typeface="Times New Roman" panose="02020603050405020304" pitchFamily="18" charset="0"/>
              </a:rPr>
              <a:t> intern </a:t>
            </a:r>
            <a:r>
              <a:rPr lang="en-US" sz="1800" b="0" i="0" dirty="0" err="1">
                <a:solidFill>
                  <a:srgbClr val="000000"/>
                </a:solidFill>
                <a:effectLst/>
                <a:latin typeface="Times New Roman" panose="02020603050405020304" pitchFamily="18" charset="0"/>
                <a:cs typeface="Times New Roman" panose="02020603050405020304" pitchFamily="18" charset="0"/>
              </a:rPr>
              <a:t>perusahaan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klien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semakin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kecil</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risiko</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pengendaliannya</a:t>
            </a:r>
            <a:r>
              <a:rPr lang="en-US" sz="1800" b="0" i="0" dirty="0">
                <a:solidFill>
                  <a:srgbClr val="000000"/>
                </a:solidFill>
                <a:effectLst/>
                <a:latin typeface="Times New Roman" panose="02020603050405020304" pitchFamily="18" charset="0"/>
                <a:cs typeface="Times New Roman" panose="02020603050405020304" pitchFamily="18" charset="0"/>
              </a:rPr>
              <a:t>.</a:t>
            </a:r>
          </a:p>
        </p:txBody>
      </p:sp>
      <p:sp>
        <p:nvSpPr>
          <p:cNvPr id="4" name="TextBox 3">
            <a:extLst>
              <a:ext uri="{FF2B5EF4-FFF2-40B4-BE49-F238E27FC236}">
                <a16:creationId xmlns:a16="http://schemas.microsoft.com/office/drawing/2014/main" id="{FBF97F5A-5CF7-4AA2-9F98-5650396A8EBA}"/>
              </a:ext>
            </a:extLst>
          </p:cNvPr>
          <p:cNvSpPr txBox="1"/>
          <p:nvPr/>
        </p:nvSpPr>
        <p:spPr>
          <a:xfrm>
            <a:off x="947582" y="4558725"/>
            <a:ext cx="7248832" cy="584775"/>
          </a:xfrm>
          <a:prstGeom prst="rect">
            <a:avLst/>
          </a:prstGeom>
          <a:noFill/>
        </p:spPr>
        <p:txBody>
          <a:bodyPr wrap="square">
            <a:spAutoFit/>
          </a:bodyPr>
          <a:lstStyle/>
          <a:p>
            <a:pPr algn="ctr"/>
            <a:r>
              <a:rPr lang="en-US" sz="1800" dirty="0">
                <a:solidFill>
                  <a:srgbClr val="242021"/>
                </a:solidFill>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Zuraidah</a:t>
            </a:r>
            <a:r>
              <a:rPr lang="en-US" dirty="0">
                <a:latin typeface="Times New Roman" panose="02020603050405020304" pitchFamily="18" charset="0"/>
                <a:cs typeface="Times New Roman" panose="02020603050405020304" pitchFamily="18" charset="0"/>
              </a:rPr>
              <a:t>, Eva., </a:t>
            </a:r>
            <a:r>
              <a:rPr lang="en-US" dirty="0" err="1">
                <a:latin typeface="Times New Roman" panose="02020603050405020304" pitchFamily="18" charset="0"/>
                <a:cs typeface="Times New Roman" panose="02020603050405020304" pitchFamily="18" charset="0"/>
              </a:rPr>
              <a:t>Budihartanti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Cahyani</a:t>
            </a:r>
            <a:r>
              <a:rPr lang="en-US" dirty="0">
                <a:latin typeface="Times New Roman" panose="02020603050405020304" pitchFamily="18" charset="0"/>
                <a:cs typeface="Times New Roman" panose="02020603050405020304" pitchFamily="18" charset="0"/>
              </a:rPr>
              <a:t>.</a:t>
            </a:r>
            <a:r>
              <a:rPr lang="en-US" sz="1400" b="0" i="0" dirty="0">
                <a:solidFill>
                  <a:srgbClr val="000000"/>
                </a:solidFill>
                <a:effectLst/>
                <a:latin typeface="Times New Roman" panose="02020603050405020304" pitchFamily="18" charset="0"/>
              </a:rPr>
              <a:t> Audit </a:t>
            </a:r>
            <a:r>
              <a:rPr lang="en-US" sz="1400" b="0" i="0" dirty="0" err="1">
                <a:solidFill>
                  <a:srgbClr val="000000"/>
                </a:solidFill>
                <a:effectLst/>
                <a:latin typeface="Times New Roman" panose="02020603050405020304" pitchFamily="18" charset="0"/>
              </a:rPr>
              <a:t>Sistem</a:t>
            </a:r>
            <a:r>
              <a:rPr lang="en-US" sz="1400" b="0" i="0" dirty="0">
                <a:solidFill>
                  <a:srgbClr val="000000"/>
                </a:solidFill>
                <a:effectLst/>
                <a:latin typeface="Times New Roman" panose="02020603050405020304" pitchFamily="18" charset="0"/>
              </a:rPr>
              <a:t> </a:t>
            </a:r>
            <a:r>
              <a:rPr lang="en-US" sz="1400" b="0" i="0" dirty="0" err="1">
                <a:solidFill>
                  <a:srgbClr val="000000"/>
                </a:solidFill>
                <a:effectLst/>
                <a:latin typeface="Times New Roman" panose="02020603050405020304" pitchFamily="18" charset="0"/>
              </a:rPr>
              <a:t>Informasi</a:t>
            </a:r>
            <a:r>
              <a:rPr lang="en-US" sz="1400" b="0" i="0" dirty="0">
                <a:solidFill>
                  <a:srgbClr val="000000"/>
                </a:solidFill>
                <a:effectLst/>
                <a:latin typeface="Times New Roman" panose="02020603050405020304" pitchFamily="18" charset="0"/>
              </a:rPr>
              <a:t>, Audit </a:t>
            </a:r>
            <a:r>
              <a:rPr lang="en-US" sz="1400" b="0" i="0" dirty="0" err="1">
                <a:solidFill>
                  <a:srgbClr val="000000"/>
                </a:solidFill>
                <a:effectLst/>
                <a:latin typeface="Times New Roman" panose="02020603050405020304" pitchFamily="18" charset="0"/>
              </a:rPr>
              <a:t>Sistem</a:t>
            </a:r>
            <a:r>
              <a:rPr lang="en-US" sz="1400" b="0" i="0" dirty="0">
                <a:solidFill>
                  <a:srgbClr val="000000"/>
                </a:solidFill>
                <a:effectLst/>
                <a:latin typeface="Times New Roman" panose="02020603050405020304" pitchFamily="18" charset="0"/>
              </a:rPr>
              <a:t> </a:t>
            </a:r>
            <a:r>
              <a:rPr lang="en-US" sz="1400" b="0" i="0" dirty="0" err="1">
                <a:solidFill>
                  <a:srgbClr val="000000"/>
                </a:solidFill>
                <a:effectLst/>
                <a:latin typeface="Times New Roman" panose="02020603050405020304" pitchFamily="18" charset="0"/>
              </a:rPr>
              <a:t>Informasi</a:t>
            </a:r>
            <a:r>
              <a:rPr lang="en-US" sz="1400" b="0" i="0" dirty="0">
                <a:solidFill>
                  <a:srgbClr val="000000"/>
                </a:solidFill>
                <a:effectLst/>
                <a:latin typeface="Times New Roman" panose="02020603050405020304" pitchFamily="18" charset="0"/>
              </a:rPr>
              <a:t> dan </a:t>
            </a:r>
            <a:r>
              <a:rPr lang="en-US" sz="1400" b="0" i="0" dirty="0" err="1">
                <a:solidFill>
                  <a:srgbClr val="000000"/>
                </a:solidFill>
                <a:effectLst/>
                <a:latin typeface="Times New Roman" panose="02020603050405020304" pitchFamily="18" charset="0"/>
              </a:rPr>
              <a:t>Manjemen</a:t>
            </a:r>
            <a:r>
              <a:rPr lang="en-US" sz="1400" b="0" i="0" dirty="0">
                <a:solidFill>
                  <a:srgbClr val="000000"/>
                </a:solidFill>
                <a:effectLst/>
                <a:latin typeface="Times New Roman" panose="02020603050405020304" pitchFamily="18" charset="0"/>
              </a:rPr>
              <a:t> </a:t>
            </a:r>
            <a:r>
              <a:rPr lang="en-US" sz="1400" b="0" i="0" dirty="0" err="1">
                <a:solidFill>
                  <a:srgbClr val="000000"/>
                </a:solidFill>
                <a:effectLst/>
                <a:latin typeface="Times New Roman" panose="02020603050405020304" pitchFamily="18" charset="0"/>
              </a:rPr>
              <a:t>menggunakan</a:t>
            </a:r>
            <a:r>
              <a:rPr lang="en-US" sz="1400" b="0" i="0" dirty="0">
                <a:solidFill>
                  <a:srgbClr val="000000"/>
                </a:solidFill>
                <a:effectLst/>
                <a:latin typeface="Times New Roman" panose="02020603050405020304" pitchFamily="18" charset="0"/>
              </a:rPr>
              <a:t> </a:t>
            </a:r>
            <a:r>
              <a:rPr lang="en-US" sz="1400" b="0" i="0" dirty="0" err="1">
                <a:solidFill>
                  <a:srgbClr val="000000"/>
                </a:solidFill>
                <a:effectLst/>
                <a:latin typeface="Times New Roman" panose="02020603050405020304" pitchFamily="18" charset="0"/>
              </a:rPr>
              <a:t>Cobit</a:t>
            </a:r>
            <a:r>
              <a:rPr lang="en-US" sz="1400" b="0" i="0" dirty="0">
                <a:solidFill>
                  <a:srgbClr val="000000"/>
                </a:solidFill>
                <a:effectLst/>
                <a:latin typeface="Times New Roman" panose="02020603050405020304" pitchFamily="18" charset="0"/>
              </a:rPr>
              <a:t> 4 dan 5, GRAHA ILMU, Yogyakarta, 2021)</a:t>
            </a:r>
          </a:p>
        </p:txBody>
      </p:sp>
    </p:spTree>
    <p:extLst>
      <p:ext uri="{BB962C8B-B14F-4D97-AF65-F5344CB8AC3E}">
        <p14:creationId xmlns:p14="http://schemas.microsoft.com/office/powerpoint/2010/main" val="579692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err="1">
                <a:solidFill>
                  <a:schemeClr val="dk1"/>
                </a:solidFill>
              </a:rPr>
              <a:t>Jenis-Jenis</a:t>
            </a:r>
            <a:r>
              <a:rPr lang="en-US" dirty="0">
                <a:solidFill>
                  <a:schemeClr val="dk1"/>
                </a:solidFill>
              </a:rPr>
              <a:t> </a:t>
            </a:r>
            <a:r>
              <a:rPr lang="en-US" dirty="0" err="1">
                <a:solidFill>
                  <a:schemeClr val="dk1"/>
                </a:solidFill>
              </a:rPr>
              <a:t>Risiko</a:t>
            </a:r>
            <a:br>
              <a:rPr lang="en-US" dirty="0">
                <a:solidFill>
                  <a:schemeClr val="dk1"/>
                </a:solidFill>
              </a:rPr>
            </a:br>
            <a:endParaRPr lang="en-US" dirty="0">
              <a:solidFill>
                <a:schemeClr val="dk1"/>
              </a:solidFill>
            </a:endParaRPr>
          </a:p>
        </p:txBody>
      </p:sp>
      <p:sp>
        <p:nvSpPr>
          <p:cNvPr id="3" name="TextBox 2">
            <a:extLst>
              <a:ext uri="{FF2B5EF4-FFF2-40B4-BE49-F238E27FC236}">
                <a16:creationId xmlns:a16="http://schemas.microsoft.com/office/drawing/2014/main" id="{08D02449-2006-CA2E-B86F-747DAC493FAF}"/>
              </a:ext>
            </a:extLst>
          </p:cNvPr>
          <p:cNvSpPr txBox="1"/>
          <p:nvPr/>
        </p:nvSpPr>
        <p:spPr>
          <a:xfrm>
            <a:off x="626804" y="839742"/>
            <a:ext cx="7890387" cy="3016210"/>
          </a:xfrm>
          <a:prstGeom prst="rect">
            <a:avLst/>
          </a:prstGeom>
          <a:noFill/>
        </p:spPr>
        <p:txBody>
          <a:bodyPr wrap="square">
            <a:spAutoFit/>
          </a:bodyPr>
          <a:lstStyle/>
          <a:p>
            <a:pPr algn="just"/>
            <a:r>
              <a:rPr lang="en-US" sz="1800" b="0" dirty="0">
                <a:solidFill>
                  <a:srgbClr val="000000"/>
                </a:solidFill>
                <a:effectLst/>
                <a:latin typeface="Times New Roman" panose="02020603050405020304" pitchFamily="18" charset="0"/>
                <a:cs typeface="Times New Roman" panose="02020603050405020304" pitchFamily="18" charset="0"/>
              </a:rPr>
              <a:t>Dua </a:t>
            </a:r>
            <a:r>
              <a:rPr lang="en-US" sz="1800" b="0" dirty="0" err="1">
                <a:solidFill>
                  <a:srgbClr val="000000"/>
                </a:solidFill>
                <a:effectLst/>
                <a:latin typeface="Times New Roman" panose="02020603050405020304" pitchFamily="18" charset="0"/>
                <a:cs typeface="Times New Roman" panose="02020603050405020304" pitchFamily="18" charset="0"/>
              </a:rPr>
              <a:t>macam</a:t>
            </a:r>
            <a:r>
              <a:rPr lang="en-US" sz="1800" b="0" dirty="0">
                <a:solidFill>
                  <a:srgbClr val="000000"/>
                </a:solidFill>
                <a:effectLst/>
                <a:latin typeface="Times New Roman" panose="02020603050405020304" pitchFamily="18" charset="0"/>
                <a:cs typeface="Times New Roman" panose="02020603050405020304" pitchFamily="18" charset="0"/>
              </a:rPr>
              <a:t> </a:t>
            </a:r>
            <a:r>
              <a:rPr lang="en-US" sz="1800" b="0" dirty="0" err="1">
                <a:solidFill>
                  <a:srgbClr val="000000"/>
                </a:solidFill>
                <a:effectLst/>
                <a:latin typeface="Times New Roman" panose="02020603050405020304" pitchFamily="18" charset="0"/>
                <a:cs typeface="Times New Roman" panose="02020603050405020304" pitchFamily="18" charset="0"/>
              </a:rPr>
              <a:t>risiko</a:t>
            </a:r>
            <a:r>
              <a:rPr lang="en-US" sz="1800" b="0" dirty="0">
                <a:solidFill>
                  <a:srgbClr val="000000"/>
                </a:solidFill>
                <a:effectLst/>
                <a:latin typeface="Times New Roman" panose="02020603050405020304" pitchFamily="18" charset="0"/>
                <a:cs typeface="Times New Roman" panose="02020603050405020304" pitchFamily="18" charset="0"/>
              </a:rPr>
              <a:t> </a:t>
            </a:r>
            <a:r>
              <a:rPr lang="en-US" sz="1800" b="0" dirty="0" err="1">
                <a:solidFill>
                  <a:srgbClr val="000000"/>
                </a:solidFill>
                <a:effectLst/>
                <a:latin typeface="Times New Roman" panose="02020603050405020304" pitchFamily="18" charset="0"/>
                <a:cs typeface="Times New Roman" panose="02020603050405020304" pitchFamily="18" charset="0"/>
              </a:rPr>
              <a:t>pengendalian</a:t>
            </a:r>
            <a:r>
              <a:rPr lang="en-US" sz="1800" b="0" dirty="0">
                <a:solidFill>
                  <a:srgbClr val="000000"/>
                </a:solidFill>
                <a:effectLst/>
                <a:latin typeface="Times New Roman" panose="02020603050405020304" pitchFamily="18" charset="0"/>
                <a:cs typeface="Times New Roman" panose="02020603050405020304" pitchFamily="18" charset="0"/>
              </a:rPr>
              <a:t>:</a:t>
            </a:r>
          </a:p>
          <a:p>
            <a:pPr algn="just"/>
            <a:endParaRPr lang="en-US" sz="1800" b="0" i="1"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b="0" i="1" dirty="0">
                <a:solidFill>
                  <a:srgbClr val="000000"/>
                </a:solidFill>
                <a:effectLst/>
                <a:latin typeface="Times New Roman" panose="02020603050405020304" pitchFamily="18" charset="0"/>
                <a:cs typeface="Times New Roman" panose="02020603050405020304" pitchFamily="18" charset="0"/>
              </a:rPr>
              <a:t>Actual level of control risk Assessed level of control risk </a:t>
            </a:r>
            <a:r>
              <a:rPr lang="en-US" sz="1800" b="0" i="0" dirty="0">
                <a:solidFill>
                  <a:srgbClr val="000000"/>
                </a:solidFill>
                <a:effectLst/>
                <a:latin typeface="Times New Roman" panose="02020603050405020304" pitchFamily="18" charset="0"/>
                <a:cs typeface="Times New Roman" panose="02020603050405020304" pitchFamily="18" charset="0"/>
              </a:rPr>
              <a:t>yang </a:t>
            </a:r>
            <a:r>
              <a:rPr lang="en-US" sz="1800" b="0" i="0" dirty="0" err="1">
                <a:solidFill>
                  <a:srgbClr val="000000"/>
                </a:solidFill>
                <a:effectLst/>
                <a:latin typeface="Times New Roman" panose="02020603050405020304" pitchFamily="18" charset="0"/>
                <a:cs typeface="Times New Roman" panose="02020603050405020304" pitchFamily="18" charset="0"/>
              </a:rPr>
              <a:t>ditentukan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dengan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melakukan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modifikasi</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prosedur</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untuk</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menghimpun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pemahaman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struktur</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pengendalian</a:t>
            </a:r>
            <a:r>
              <a:rPr lang="en-US" sz="1800" b="0" i="0" dirty="0">
                <a:solidFill>
                  <a:srgbClr val="000000"/>
                </a:solidFill>
                <a:effectLst/>
                <a:latin typeface="Times New Roman" panose="02020603050405020304" pitchFamily="18" charset="0"/>
                <a:cs typeface="Times New Roman" panose="02020603050405020304" pitchFamily="18" charset="0"/>
              </a:rPr>
              <a:t> intern </a:t>
            </a:r>
            <a:r>
              <a:rPr lang="en-US" sz="1800" b="0" i="0" dirty="0" err="1">
                <a:solidFill>
                  <a:srgbClr val="000000"/>
                </a:solidFill>
                <a:effectLst/>
                <a:latin typeface="Times New Roman" panose="02020603050405020304" pitchFamily="18" charset="0"/>
                <a:cs typeface="Times New Roman" panose="02020603050405020304" pitchFamily="18" charset="0"/>
              </a:rPr>
              <a:t>terkait</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dengan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asersi</a:t>
            </a:r>
            <a:r>
              <a:rPr lang="en-US" sz="1800" b="0" i="0" dirty="0">
                <a:solidFill>
                  <a:srgbClr val="000000"/>
                </a:solidFill>
                <a:effectLst/>
                <a:latin typeface="Times New Roman" panose="02020603050405020304" pitchFamily="18" charset="0"/>
                <a:cs typeface="Times New Roman" panose="02020603050405020304" pitchFamily="18" charset="0"/>
              </a:rPr>
              <a:t>, dan </a:t>
            </a:r>
            <a:r>
              <a:rPr lang="en-US" sz="1800" b="0" i="0" dirty="0" err="1">
                <a:solidFill>
                  <a:srgbClr val="000000"/>
                </a:solidFill>
                <a:effectLst/>
                <a:latin typeface="Times New Roman" panose="02020603050405020304" pitchFamily="18" charset="0"/>
                <a:cs typeface="Times New Roman" panose="02020603050405020304" pitchFamily="18" charset="0"/>
              </a:rPr>
              <a:t>prosedur</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untuk</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melaksanakan</a:t>
            </a:r>
            <a:r>
              <a:rPr lang="en-US" sz="1800" b="0" i="0" dirty="0">
                <a:solidFill>
                  <a:srgbClr val="000000"/>
                </a:solidFill>
                <a:effectLst/>
                <a:latin typeface="Times New Roman" panose="02020603050405020304" pitchFamily="18" charset="0"/>
                <a:cs typeface="Times New Roman" panose="02020603050405020304" pitchFamily="18" charset="0"/>
              </a:rPr>
              <a:t> test of control. Pada </a:t>
            </a:r>
            <a:r>
              <a:rPr lang="en-US" sz="1800" b="0" i="0" dirty="0" err="1">
                <a:solidFill>
                  <a:srgbClr val="000000"/>
                </a:solidFill>
                <a:effectLst/>
                <a:latin typeface="Times New Roman" panose="02020603050405020304" pitchFamily="18" charset="0"/>
                <a:cs typeface="Times New Roman" panose="02020603050405020304" pitchFamily="18" charset="0"/>
              </a:rPr>
              <a:t>saat</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perencanaan</a:t>
            </a:r>
            <a:r>
              <a:rPr lang="en-US" sz="1800" b="0" i="0" dirty="0">
                <a:solidFill>
                  <a:srgbClr val="000000"/>
                </a:solidFill>
                <a:effectLst/>
                <a:latin typeface="Times New Roman" panose="02020603050405020304" pitchFamily="18" charset="0"/>
                <a:cs typeface="Times New Roman" panose="02020603050405020304" pitchFamily="18" charset="0"/>
              </a:rPr>
              <a:t> audit, auditor </a:t>
            </a:r>
            <a:r>
              <a:rPr lang="en-US" sz="1800" b="0" i="0" dirty="0" err="1">
                <a:solidFill>
                  <a:srgbClr val="000000"/>
                </a:solidFill>
                <a:effectLst/>
                <a:latin typeface="Times New Roman" panose="02020603050405020304" pitchFamily="18" charset="0"/>
                <a:cs typeface="Times New Roman" panose="02020603050405020304" pitchFamily="18" charset="0"/>
              </a:rPr>
              <a:t>menentukan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besarnya</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risiko</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pengendalian</a:t>
            </a:r>
            <a:r>
              <a:rPr lang="en-US" sz="1800" b="0" i="0" dirty="0">
                <a:solidFill>
                  <a:srgbClr val="000000"/>
                </a:solidFill>
                <a:effectLst/>
                <a:latin typeface="Times New Roman" panose="02020603050405020304" pitchFamily="18" charset="0"/>
                <a:cs typeface="Times New Roman" panose="02020603050405020304" pitchFamily="18" charset="0"/>
              </a:rPr>
              <a:t> yang </a:t>
            </a:r>
            <a:r>
              <a:rPr lang="en-US" sz="1800" b="0" i="0" dirty="0" err="1">
                <a:solidFill>
                  <a:srgbClr val="000000"/>
                </a:solidFill>
                <a:effectLst/>
                <a:latin typeface="Times New Roman" panose="02020603050405020304" pitchFamily="18" charset="0"/>
                <a:cs typeface="Times New Roman" panose="02020603050405020304" pitchFamily="18" charset="0"/>
              </a:rPr>
              <a:t>direncanakan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untuk</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setiap</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asersi</a:t>
            </a:r>
            <a:r>
              <a:rPr lang="en-US" sz="1800" b="0" i="0" dirty="0">
                <a:solidFill>
                  <a:srgbClr val="000000"/>
                </a:solidFill>
                <a:effectLst/>
                <a:latin typeface="Times New Roman" panose="02020603050405020304" pitchFamily="18" charset="0"/>
                <a:cs typeface="Times New Roman" panose="02020603050405020304" pitchFamily="18" charset="0"/>
              </a:rPr>
              <a:t> yang </a:t>
            </a:r>
            <a:r>
              <a:rPr lang="en-US" sz="1800" b="0" i="0" dirty="0" err="1">
                <a:solidFill>
                  <a:srgbClr val="000000"/>
                </a:solidFill>
                <a:effectLst/>
                <a:latin typeface="Times New Roman" panose="02020603050405020304" pitchFamily="18" charset="0"/>
                <a:cs typeface="Times New Roman" panose="02020603050405020304" pitchFamily="18" charset="0"/>
              </a:rPr>
              <a:t>signifikan</a:t>
            </a:r>
            <a:r>
              <a:rPr lang="en-US" sz="1800" b="0" i="0" dirty="0">
                <a:solidFill>
                  <a:srgbClr val="000000"/>
                </a:solidFill>
                <a:effectLst/>
                <a:latin typeface="Times New Roman" panose="02020603050405020304" pitchFamily="18"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b="0" i="1" dirty="0">
                <a:solidFill>
                  <a:srgbClr val="000000"/>
                </a:solidFill>
                <a:effectLst/>
                <a:latin typeface="Times New Roman" panose="02020603050405020304" pitchFamily="18" charset="0"/>
                <a:cs typeface="Times New Roman" panose="02020603050405020304" pitchFamily="18" charset="0"/>
              </a:rPr>
              <a:t>Planned assessed level of control risk </a:t>
            </a:r>
            <a:r>
              <a:rPr lang="en-US" sz="1800" b="0" i="0" dirty="0" err="1">
                <a:solidFill>
                  <a:srgbClr val="000000"/>
                </a:solidFill>
                <a:effectLst/>
                <a:latin typeface="Times New Roman" panose="02020603050405020304" pitchFamily="18" charset="0"/>
                <a:cs typeface="Times New Roman" panose="02020603050405020304" pitchFamily="18" charset="0"/>
              </a:rPr>
              <a:t>ini</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ditentukan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berdasar</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asumsi</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tentang</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efektivitas</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rancangan</a:t>
            </a:r>
            <a:r>
              <a:rPr lang="en-US" sz="1800" b="0" i="0" dirty="0">
                <a:solidFill>
                  <a:srgbClr val="000000"/>
                </a:solidFill>
                <a:effectLst/>
                <a:latin typeface="Times New Roman" panose="02020603050405020304" pitchFamily="18" charset="0"/>
                <a:cs typeface="Times New Roman" panose="02020603050405020304" pitchFamily="18" charset="0"/>
              </a:rPr>
              <a:t> dan </a:t>
            </a:r>
            <a:r>
              <a:rPr lang="en-US" sz="1800" b="0" i="0" dirty="0" err="1">
                <a:solidFill>
                  <a:srgbClr val="000000"/>
                </a:solidFill>
                <a:effectLst/>
                <a:latin typeface="Times New Roman" panose="02020603050405020304" pitchFamily="18" charset="0"/>
                <a:cs typeface="Times New Roman" panose="02020603050405020304" pitchFamily="18" charset="0"/>
              </a:rPr>
              <a:t>operasi</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struktur</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pengendalian</a:t>
            </a:r>
            <a:r>
              <a:rPr lang="en-US" sz="1800" b="0" i="0" dirty="0">
                <a:solidFill>
                  <a:srgbClr val="000000"/>
                </a:solidFill>
                <a:effectLst/>
                <a:latin typeface="Times New Roman" panose="02020603050405020304" pitchFamily="18" charset="0"/>
                <a:cs typeface="Times New Roman" panose="02020603050405020304" pitchFamily="18" charset="0"/>
              </a:rPr>
              <a:t> intern yang </a:t>
            </a:r>
            <a:r>
              <a:rPr lang="en-US" sz="1800" b="0" i="0" dirty="0" err="1">
                <a:solidFill>
                  <a:srgbClr val="000000"/>
                </a:solidFill>
                <a:effectLst/>
                <a:latin typeface="Times New Roman" panose="02020603050405020304" pitchFamily="18" charset="0"/>
                <a:cs typeface="Times New Roman" panose="02020603050405020304" pitchFamily="18" charset="0"/>
              </a:rPr>
              <a:t>relevan</a:t>
            </a:r>
            <a:r>
              <a:rPr lang="en-US" sz="1800" b="0" i="0" dirty="0">
                <a:solidFill>
                  <a:srgbClr val="000000"/>
                </a:solidFill>
                <a:effectLst/>
                <a:latin typeface="Times New Roman" panose="02020603050405020304" pitchFamily="18"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BF97F5A-5CF7-4AA2-9F98-5650396A8EBA}"/>
              </a:ext>
            </a:extLst>
          </p:cNvPr>
          <p:cNvSpPr txBox="1"/>
          <p:nvPr/>
        </p:nvSpPr>
        <p:spPr>
          <a:xfrm>
            <a:off x="947582" y="4558725"/>
            <a:ext cx="7248832" cy="584775"/>
          </a:xfrm>
          <a:prstGeom prst="rect">
            <a:avLst/>
          </a:prstGeom>
          <a:noFill/>
        </p:spPr>
        <p:txBody>
          <a:bodyPr wrap="square">
            <a:spAutoFit/>
          </a:bodyPr>
          <a:lstStyle/>
          <a:p>
            <a:pPr algn="ctr"/>
            <a:r>
              <a:rPr lang="en-US" sz="1800" dirty="0">
                <a:solidFill>
                  <a:srgbClr val="242021"/>
                </a:solidFill>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Zuraidah</a:t>
            </a:r>
            <a:r>
              <a:rPr lang="en-US" dirty="0">
                <a:latin typeface="Times New Roman" panose="02020603050405020304" pitchFamily="18" charset="0"/>
                <a:cs typeface="Times New Roman" panose="02020603050405020304" pitchFamily="18" charset="0"/>
              </a:rPr>
              <a:t>, Eva., </a:t>
            </a:r>
            <a:r>
              <a:rPr lang="en-US" dirty="0" err="1">
                <a:latin typeface="Times New Roman" panose="02020603050405020304" pitchFamily="18" charset="0"/>
                <a:cs typeface="Times New Roman" panose="02020603050405020304" pitchFamily="18" charset="0"/>
              </a:rPr>
              <a:t>Budihartanti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Cahyani</a:t>
            </a:r>
            <a:r>
              <a:rPr lang="en-US" dirty="0">
                <a:latin typeface="Times New Roman" panose="02020603050405020304" pitchFamily="18" charset="0"/>
                <a:cs typeface="Times New Roman" panose="02020603050405020304" pitchFamily="18" charset="0"/>
              </a:rPr>
              <a:t>.</a:t>
            </a:r>
            <a:r>
              <a:rPr lang="en-US" sz="1400" b="0" i="0" dirty="0">
                <a:solidFill>
                  <a:srgbClr val="000000"/>
                </a:solidFill>
                <a:effectLst/>
                <a:latin typeface="Times New Roman" panose="02020603050405020304" pitchFamily="18" charset="0"/>
              </a:rPr>
              <a:t> Audit </a:t>
            </a:r>
            <a:r>
              <a:rPr lang="en-US" sz="1400" b="0" i="0" dirty="0" err="1">
                <a:solidFill>
                  <a:srgbClr val="000000"/>
                </a:solidFill>
                <a:effectLst/>
                <a:latin typeface="Times New Roman" panose="02020603050405020304" pitchFamily="18" charset="0"/>
              </a:rPr>
              <a:t>Sistem</a:t>
            </a:r>
            <a:r>
              <a:rPr lang="en-US" sz="1400" b="0" i="0" dirty="0">
                <a:solidFill>
                  <a:srgbClr val="000000"/>
                </a:solidFill>
                <a:effectLst/>
                <a:latin typeface="Times New Roman" panose="02020603050405020304" pitchFamily="18" charset="0"/>
              </a:rPr>
              <a:t> </a:t>
            </a:r>
            <a:r>
              <a:rPr lang="en-US" sz="1400" b="0" i="0" dirty="0" err="1">
                <a:solidFill>
                  <a:srgbClr val="000000"/>
                </a:solidFill>
                <a:effectLst/>
                <a:latin typeface="Times New Roman" panose="02020603050405020304" pitchFamily="18" charset="0"/>
              </a:rPr>
              <a:t>Informasi</a:t>
            </a:r>
            <a:r>
              <a:rPr lang="en-US" sz="1400" b="0" i="0" dirty="0">
                <a:solidFill>
                  <a:srgbClr val="000000"/>
                </a:solidFill>
                <a:effectLst/>
                <a:latin typeface="Times New Roman" panose="02020603050405020304" pitchFamily="18" charset="0"/>
              </a:rPr>
              <a:t>, Audit </a:t>
            </a:r>
            <a:r>
              <a:rPr lang="en-US" sz="1400" b="0" i="0" dirty="0" err="1">
                <a:solidFill>
                  <a:srgbClr val="000000"/>
                </a:solidFill>
                <a:effectLst/>
                <a:latin typeface="Times New Roman" panose="02020603050405020304" pitchFamily="18" charset="0"/>
              </a:rPr>
              <a:t>Sistem</a:t>
            </a:r>
            <a:r>
              <a:rPr lang="en-US" sz="1400" b="0" i="0" dirty="0">
                <a:solidFill>
                  <a:srgbClr val="000000"/>
                </a:solidFill>
                <a:effectLst/>
                <a:latin typeface="Times New Roman" panose="02020603050405020304" pitchFamily="18" charset="0"/>
              </a:rPr>
              <a:t> </a:t>
            </a:r>
            <a:r>
              <a:rPr lang="en-US" sz="1400" b="0" i="0" dirty="0" err="1">
                <a:solidFill>
                  <a:srgbClr val="000000"/>
                </a:solidFill>
                <a:effectLst/>
                <a:latin typeface="Times New Roman" panose="02020603050405020304" pitchFamily="18" charset="0"/>
              </a:rPr>
              <a:t>Informasi</a:t>
            </a:r>
            <a:r>
              <a:rPr lang="en-US" sz="1400" b="0" i="0" dirty="0">
                <a:solidFill>
                  <a:srgbClr val="000000"/>
                </a:solidFill>
                <a:effectLst/>
                <a:latin typeface="Times New Roman" panose="02020603050405020304" pitchFamily="18" charset="0"/>
              </a:rPr>
              <a:t> dan </a:t>
            </a:r>
            <a:r>
              <a:rPr lang="en-US" sz="1400" b="0" i="0" dirty="0" err="1">
                <a:solidFill>
                  <a:srgbClr val="000000"/>
                </a:solidFill>
                <a:effectLst/>
                <a:latin typeface="Times New Roman" panose="02020603050405020304" pitchFamily="18" charset="0"/>
              </a:rPr>
              <a:t>Manjemen</a:t>
            </a:r>
            <a:r>
              <a:rPr lang="en-US" sz="1400" b="0" i="0" dirty="0">
                <a:solidFill>
                  <a:srgbClr val="000000"/>
                </a:solidFill>
                <a:effectLst/>
                <a:latin typeface="Times New Roman" panose="02020603050405020304" pitchFamily="18" charset="0"/>
              </a:rPr>
              <a:t> </a:t>
            </a:r>
            <a:r>
              <a:rPr lang="en-US" sz="1400" b="0" i="0" dirty="0" err="1">
                <a:solidFill>
                  <a:srgbClr val="000000"/>
                </a:solidFill>
                <a:effectLst/>
                <a:latin typeface="Times New Roman" panose="02020603050405020304" pitchFamily="18" charset="0"/>
              </a:rPr>
              <a:t>menggunakan</a:t>
            </a:r>
            <a:r>
              <a:rPr lang="en-US" sz="1400" b="0" i="0" dirty="0">
                <a:solidFill>
                  <a:srgbClr val="000000"/>
                </a:solidFill>
                <a:effectLst/>
                <a:latin typeface="Times New Roman" panose="02020603050405020304" pitchFamily="18" charset="0"/>
              </a:rPr>
              <a:t> </a:t>
            </a:r>
            <a:r>
              <a:rPr lang="en-US" sz="1400" b="0" i="0" dirty="0" err="1">
                <a:solidFill>
                  <a:srgbClr val="000000"/>
                </a:solidFill>
                <a:effectLst/>
                <a:latin typeface="Times New Roman" panose="02020603050405020304" pitchFamily="18" charset="0"/>
              </a:rPr>
              <a:t>Cobit</a:t>
            </a:r>
            <a:r>
              <a:rPr lang="en-US" sz="1400" b="0" i="0" dirty="0">
                <a:solidFill>
                  <a:srgbClr val="000000"/>
                </a:solidFill>
                <a:effectLst/>
                <a:latin typeface="Times New Roman" panose="02020603050405020304" pitchFamily="18" charset="0"/>
              </a:rPr>
              <a:t> 4 dan 5, GRAHA ILMU, Yogyakarta, 2021)</a:t>
            </a:r>
          </a:p>
        </p:txBody>
      </p:sp>
    </p:spTree>
    <p:extLst>
      <p:ext uri="{BB962C8B-B14F-4D97-AF65-F5344CB8AC3E}">
        <p14:creationId xmlns:p14="http://schemas.microsoft.com/office/powerpoint/2010/main" val="1882748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err="1">
                <a:solidFill>
                  <a:schemeClr val="dk1"/>
                </a:solidFill>
              </a:rPr>
              <a:t>Jenis-Jenis</a:t>
            </a:r>
            <a:r>
              <a:rPr lang="en-US" dirty="0">
                <a:solidFill>
                  <a:schemeClr val="dk1"/>
                </a:solidFill>
              </a:rPr>
              <a:t> </a:t>
            </a:r>
            <a:r>
              <a:rPr lang="en-US" dirty="0" err="1">
                <a:solidFill>
                  <a:schemeClr val="dk1"/>
                </a:solidFill>
              </a:rPr>
              <a:t>Risiko</a:t>
            </a:r>
            <a:br>
              <a:rPr lang="en-US" dirty="0">
                <a:solidFill>
                  <a:schemeClr val="dk1"/>
                </a:solidFill>
              </a:rPr>
            </a:br>
            <a:endParaRPr lang="en-US" dirty="0">
              <a:solidFill>
                <a:schemeClr val="dk1"/>
              </a:solidFill>
            </a:endParaRPr>
          </a:p>
        </p:txBody>
      </p:sp>
      <p:sp>
        <p:nvSpPr>
          <p:cNvPr id="3" name="TextBox 2">
            <a:extLst>
              <a:ext uri="{FF2B5EF4-FFF2-40B4-BE49-F238E27FC236}">
                <a16:creationId xmlns:a16="http://schemas.microsoft.com/office/drawing/2014/main" id="{08D02449-2006-CA2E-B86F-747DAC493FAF}"/>
              </a:ext>
            </a:extLst>
          </p:cNvPr>
          <p:cNvSpPr txBox="1"/>
          <p:nvPr/>
        </p:nvSpPr>
        <p:spPr>
          <a:xfrm>
            <a:off x="626804" y="839742"/>
            <a:ext cx="7890387" cy="4062651"/>
          </a:xfrm>
          <a:prstGeom prst="rect">
            <a:avLst/>
          </a:prstGeom>
          <a:noFill/>
        </p:spPr>
        <p:txBody>
          <a:bodyPr wrap="square">
            <a:spAutoFit/>
          </a:bodyPr>
          <a:lstStyle/>
          <a:p>
            <a:pPr marL="285750" indent="-285750" algn="just">
              <a:buFont typeface="Arial" panose="020B0604020202020204" pitchFamily="34" charset="0"/>
              <a:buChar char="•"/>
            </a:pPr>
            <a:r>
              <a:rPr lang="en-US" sz="1800" dirty="0" err="1">
                <a:solidFill>
                  <a:srgbClr val="FF0000"/>
                </a:solidFill>
                <a:latin typeface="Times New Roman" panose="02020603050405020304" pitchFamily="18" charset="0"/>
                <a:cs typeface="Times New Roman" panose="02020603050405020304" pitchFamily="18" charset="0"/>
              </a:rPr>
              <a:t>Risiko</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err="1">
                <a:solidFill>
                  <a:srgbClr val="FF0000"/>
                </a:solidFill>
                <a:latin typeface="Times New Roman" panose="02020603050405020304" pitchFamily="18" charset="0"/>
                <a:cs typeface="Times New Roman" panose="02020603050405020304" pitchFamily="18" charset="0"/>
              </a:rPr>
              <a:t>Deteksi</a:t>
            </a:r>
            <a:r>
              <a:rPr lang="en-US" sz="1800" dirty="0">
                <a:solidFill>
                  <a:srgbClr val="FF0000"/>
                </a:solidFill>
                <a:latin typeface="Times New Roman" panose="02020603050405020304" pitchFamily="18" charset="0"/>
                <a:cs typeface="Times New Roman" panose="02020603050405020304" pitchFamily="18" charset="0"/>
              </a:rPr>
              <a:t> (Detection Risks) </a:t>
            </a:r>
            <a:r>
              <a:rPr lang="en-US" sz="1800" dirty="0">
                <a:solidFill>
                  <a:schemeClr val="tx1"/>
                </a:solidFill>
                <a:latin typeface="Times New Roman" panose="02020603050405020304" pitchFamily="18" charset="0"/>
                <a:cs typeface="Times New Roman" panose="02020603050405020304" pitchFamily="18" charset="0"/>
              </a:rPr>
              <a:t>-</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Risiko</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deteksi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adalah</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risiko</a:t>
            </a:r>
            <a:r>
              <a:rPr lang="en-US" sz="1800" dirty="0">
                <a:solidFill>
                  <a:schemeClr val="tx1"/>
                </a:solidFill>
                <a:latin typeface="Times New Roman" panose="02020603050405020304" pitchFamily="18" charset="0"/>
                <a:cs typeface="Times New Roman" panose="02020603050405020304" pitchFamily="18" charset="0"/>
              </a:rPr>
              <a:t> yang </a:t>
            </a:r>
            <a:r>
              <a:rPr lang="en-US" sz="1800" dirty="0" err="1">
                <a:solidFill>
                  <a:schemeClr val="tx1"/>
                </a:solidFill>
                <a:latin typeface="Times New Roman" panose="02020603050405020304" pitchFamily="18" charset="0"/>
                <a:cs typeface="Times New Roman" panose="02020603050405020304" pitchFamily="18" charset="0"/>
              </a:rPr>
              <a:t>terjadi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karena</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prosedur</a:t>
            </a:r>
            <a:r>
              <a:rPr lang="en-US" sz="1800" dirty="0">
                <a:solidFill>
                  <a:schemeClr val="tx1"/>
                </a:solidFill>
                <a:latin typeface="Times New Roman" panose="02020603050405020304" pitchFamily="18" charset="0"/>
                <a:cs typeface="Times New Roman" panose="02020603050405020304" pitchFamily="18" charset="0"/>
              </a:rPr>
              <a:t> audit yang </a:t>
            </a:r>
            <a:r>
              <a:rPr lang="en-US" sz="1800" dirty="0" err="1">
                <a:solidFill>
                  <a:schemeClr val="tx1"/>
                </a:solidFill>
                <a:latin typeface="Times New Roman" panose="02020603050405020304" pitchFamily="18" charset="0"/>
                <a:cs typeface="Times New Roman" panose="02020603050405020304" pitchFamily="18" charset="0"/>
              </a:rPr>
              <a:t>dilakukan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mungkin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tidak</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dapat</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mendeteksi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adanya</a:t>
            </a:r>
            <a:r>
              <a:rPr lang="en-US" sz="1800" dirty="0">
                <a:solidFill>
                  <a:schemeClr val="tx1"/>
                </a:solidFill>
                <a:latin typeface="Times New Roman" panose="02020603050405020304" pitchFamily="18" charset="0"/>
                <a:cs typeface="Times New Roman" panose="02020603050405020304" pitchFamily="18" charset="0"/>
              </a:rPr>
              <a:t> error yang </a:t>
            </a:r>
            <a:r>
              <a:rPr lang="en-US" sz="1800" dirty="0" err="1">
                <a:solidFill>
                  <a:schemeClr val="tx1"/>
                </a:solidFill>
                <a:latin typeface="Times New Roman" panose="02020603050405020304" pitchFamily="18" charset="0"/>
                <a:cs typeface="Times New Roman" panose="02020603050405020304" pitchFamily="18" charset="0"/>
              </a:rPr>
              <a:t>cukup</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materialitas</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atau</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adanya</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kemungkinan</a:t>
            </a:r>
            <a:r>
              <a:rPr lang="en-US" sz="1800" dirty="0">
                <a:solidFill>
                  <a:schemeClr val="tx1"/>
                </a:solidFill>
                <a:latin typeface="Times New Roman" panose="02020603050405020304" pitchFamily="18" charset="0"/>
                <a:cs typeface="Times New Roman" panose="02020603050405020304" pitchFamily="18" charset="0"/>
              </a:rPr>
              <a:t> fraud. </a:t>
            </a:r>
            <a:r>
              <a:rPr lang="en-US" sz="1800" dirty="0" err="1">
                <a:solidFill>
                  <a:schemeClr val="tx1"/>
                </a:solidFill>
                <a:latin typeface="Times New Roman" panose="02020603050405020304" pitchFamily="18" charset="0"/>
                <a:cs typeface="Times New Roman" panose="02020603050405020304" pitchFamily="18" charset="0"/>
              </a:rPr>
              <a:t>Risiko</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deteksi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mungkin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dapat</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terjadi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karena</a:t>
            </a:r>
            <a:r>
              <a:rPr lang="en-US" sz="1800" dirty="0">
                <a:solidFill>
                  <a:schemeClr val="tx1"/>
                </a:solidFill>
                <a:latin typeface="Times New Roman" panose="02020603050405020304" pitchFamily="18" charset="0"/>
                <a:cs typeface="Times New Roman" panose="02020603050405020304" pitchFamily="18" charset="0"/>
              </a:rPr>
              <a:t> auditor </a:t>
            </a:r>
            <a:r>
              <a:rPr lang="en-US" sz="1800" dirty="0" err="1">
                <a:solidFill>
                  <a:schemeClr val="tx1"/>
                </a:solidFill>
                <a:latin typeface="Times New Roman" panose="02020603050405020304" pitchFamily="18" charset="0"/>
                <a:cs typeface="Times New Roman" panose="02020603050405020304" pitchFamily="18" charset="0"/>
              </a:rPr>
              <a:t>ternyata</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dalam</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prosedur</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auditnya</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tidak</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dapat</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mendeteksi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terjadinya</a:t>
            </a:r>
            <a:r>
              <a:rPr lang="en-US" sz="1800" dirty="0">
                <a:solidFill>
                  <a:schemeClr val="tx1"/>
                </a:solidFill>
                <a:latin typeface="Times New Roman" panose="02020603050405020304" pitchFamily="18" charset="0"/>
                <a:cs typeface="Times New Roman" panose="02020603050405020304" pitchFamily="18" charset="0"/>
              </a:rPr>
              <a:t> existing control failures (system </a:t>
            </a:r>
            <a:r>
              <a:rPr lang="en-US" sz="1800" dirty="0" err="1">
                <a:solidFill>
                  <a:schemeClr val="tx1"/>
                </a:solidFill>
                <a:latin typeface="Times New Roman" panose="02020603050405020304" pitchFamily="18" charset="0"/>
                <a:cs typeface="Times New Roman" panose="02020603050405020304" pitchFamily="18" charset="0"/>
              </a:rPr>
              <a:t>pengendalian</a:t>
            </a:r>
            <a:r>
              <a:rPr lang="en-US" sz="1800" dirty="0">
                <a:solidFill>
                  <a:schemeClr val="tx1"/>
                </a:solidFill>
                <a:latin typeface="Times New Roman" panose="02020603050405020304" pitchFamily="18" charset="0"/>
                <a:cs typeface="Times New Roman" panose="02020603050405020304" pitchFamily="18" charset="0"/>
              </a:rPr>
              <a:t> intern yang </a:t>
            </a:r>
            <a:r>
              <a:rPr lang="en-US" sz="1800" dirty="0" err="1">
                <a:solidFill>
                  <a:schemeClr val="tx1"/>
                </a:solidFill>
                <a:latin typeface="Times New Roman" panose="02020603050405020304" pitchFamily="18" charset="0"/>
                <a:cs typeface="Times New Roman" panose="02020603050405020304" pitchFamily="18" charset="0"/>
              </a:rPr>
              <a:t>ada</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ternyata</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tidak</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berjalan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baik</a:t>
            </a:r>
            <a:r>
              <a:rPr lang="en-US" sz="1800" dirty="0">
                <a:solidFill>
                  <a:schemeClr val="tx1"/>
                </a:solidFill>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US" sz="1800" b="0" i="0" dirty="0">
              <a:solidFill>
                <a:schemeClr val="tx1"/>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dirty="0">
                <a:solidFill>
                  <a:srgbClr val="FF0000"/>
                </a:solidFill>
                <a:latin typeface="Times New Roman" panose="02020603050405020304" pitchFamily="18" charset="0"/>
                <a:cs typeface="Times New Roman" panose="02020603050405020304" pitchFamily="18" charset="0"/>
              </a:rPr>
              <a:t>Audit (Audit Risks) </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Risiko</a:t>
            </a:r>
            <a:r>
              <a:rPr lang="en-US" sz="1800" dirty="0">
                <a:solidFill>
                  <a:schemeClr val="tx1"/>
                </a:solidFill>
                <a:latin typeface="Times New Roman" panose="02020603050405020304" pitchFamily="18" charset="0"/>
                <a:cs typeface="Times New Roman" panose="02020603050405020304" pitchFamily="18" charset="0"/>
              </a:rPr>
              <a:t> audit </a:t>
            </a:r>
            <a:r>
              <a:rPr lang="en-US" sz="1800" dirty="0" err="1">
                <a:solidFill>
                  <a:schemeClr val="tx1"/>
                </a:solidFill>
                <a:latin typeface="Times New Roman" panose="02020603050405020304" pitchFamily="18" charset="0"/>
                <a:cs typeface="Times New Roman" panose="02020603050405020304" pitchFamily="18" charset="0"/>
              </a:rPr>
              <a:t>sebenarnya</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adalah</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kombinasi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dari</a:t>
            </a:r>
            <a:r>
              <a:rPr lang="en-US" sz="1800" dirty="0">
                <a:solidFill>
                  <a:schemeClr val="tx1"/>
                </a:solidFill>
                <a:latin typeface="Times New Roman" panose="02020603050405020304" pitchFamily="18" charset="0"/>
                <a:cs typeface="Times New Roman" panose="02020603050405020304" pitchFamily="18" charset="0"/>
              </a:rPr>
              <a:t> inherent risks, control risks, dan detection risks. </a:t>
            </a:r>
            <a:r>
              <a:rPr lang="en-US" sz="1800" dirty="0" err="1">
                <a:solidFill>
                  <a:schemeClr val="tx1"/>
                </a:solidFill>
                <a:latin typeface="Times New Roman" panose="02020603050405020304" pitchFamily="18" charset="0"/>
                <a:cs typeface="Times New Roman" panose="02020603050405020304" pitchFamily="18" charset="0"/>
              </a:rPr>
              <a:t>Risiko</a:t>
            </a:r>
            <a:r>
              <a:rPr lang="en-US" sz="1800" dirty="0">
                <a:solidFill>
                  <a:schemeClr val="tx1"/>
                </a:solidFill>
                <a:latin typeface="Times New Roman" panose="02020603050405020304" pitchFamily="18" charset="0"/>
                <a:cs typeface="Times New Roman" panose="02020603050405020304" pitchFamily="18" charset="0"/>
              </a:rPr>
              <a:t> audit </a:t>
            </a:r>
            <a:r>
              <a:rPr lang="en-US" sz="1800" dirty="0" err="1">
                <a:solidFill>
                  <a:schemeClr val="tx1"/>
                </a:solidFill>
                <a:latin typeface="Times New Roman" panose="02020603050405020304" pitchFamily="18" charset="0"/>
                <a:cs typeface="Times New Roman" panose="02020603050405020304" pitchFamily="18" charset="0"/>
              </a:rPr>
              <a:t>adalah</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risiko</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bahwa</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hasil</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pemeriksaan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auditornya</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ternyata</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belum</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dapat</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mencerminkan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keadaan</a:t>
            </a:r>
            <a:r>
              <a:rPr lang="en-US" sz="1800" dirty="0">
                <a:solidFill>
                  <a:schemeClr val="tx1"/>
                </a:solidFill>
                <a:latin typeface="Times New Roman" panose="02020603050405020304" pitchFamily="18" charset="0"/>
                <a:cs typeface="Times New Roman" panose="02020603050405020304" pitchFamily="18" charset="0"/>
              </a:rPr>
              <a:t> yang </a:t>
            </a:r>
            <a:r>
              <a:rPr lang="en-US" sz="1800" dirty="0" err="1">
                <a:solidFill>
                  <a:schemeClr val="tx1"/>
                </a:solidFill>
                <a:latin typeface="Times New Roman" panose="02020603050405020304" pitchFamily="18" charset="0"/>
                <a:cs typeface="Times New Roman" panose="02020603050405020304" pitchFamily="18" charset="0"/>
              </a:rPr>
              <a:t>sesungguhnya</a:t>
            </a:r>
            <a:r>
              <a:rPr lang="en-US" sz="1800" dirty="0">
                <a:solidFill>
                  <a:schemeClr val="tx1"/>
                </a:solidFill>
                <a:latin typeface="Times New Roman" panose="02020603050405020304" pitchFamily="18" charset="0"/>
                <a:cs typeface="Times New Roman" panose="02020603050405020304" pitchFamily="18" charset="0"/>
              </a:rPr>
              <a:t>. Formula yang </a:t>
            </a:r>
            <a:r>
              <a:rPr lang="en-US" sz="1800" dirty="0" err="1">
                <a:solidFill>
                  <a:schemeClr val="tx1"/>
                </a:solidFill>
                <a:latin typeface="Times New Roman" panose="02020603050405020304" pitchFamily="18" charset="0"/>
                <a:cs typeface="Times New Roman" panose="02020603050405020304" pitchFamily="18" charset="0"/>
              </a:rPr>
              <a:t>biasa</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digunakan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adalah</a:t>
            </a:r>
            <a:r>
              <a:rPr lang="en-US" sz="1800" dirty="0">
                <a:solidFill>
                  <a:schemeClr val="tx1"/>
                </a:solidFill>
                <a:latin typeface="Times New Roman" panose="02020603050405020304" pitchFamily="18" charset="0"/>
                <a:cs typeface="Times New Roman" panose="02020603050405020304" pitchFamily="18" charset="0"/>
              </a:rPr>
              <a:t> </a:t>
            </a:r>
            <a:r>
              <a:rPr lang="pt-BR" sz="1800" b="1" i="0" dirty="0">
                <a:solidFill>
                  <a:srgbClr val="000000"/>
                </a:solidFill>
                <a:effectLst/>
                <a:latin typeface="Times New Roman" panose="02020603050405020304" pitchFamily="18" charset="0"/>
                <a:cs typeface="Times New Roman" panose="02020603050405020304" pitchFamily="18" charset="0"/>
              </a:rPr>
              <a:t>AR = IR x CR x DR.</a:t>
            </a:r>
          </a:p>
          <a:p>
            <a:pPr algn="just"/>
            <a:r>
              <a:rPr lang="pt-BR" sz="2400" dirty="0"/>
              <a:t> </a:t>
            </a:r>
            <a:br>
              <a:rPr lang="pt-BR" sz="2400" dirty="0"/>
            </a:br>
            <a:endParaRPr lang="en-US" sz="18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800" b="0" i="0" dirty="0">
              <a:solidFill>
                <a:srgbClr val="000000"/>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BF97F5A-5CF7-4AA2-9F98-5650396A8EBA}"/>
              </a:ext>
            </a:extLst>
          </p:cNvPr>
          <p:cNvSpPr txBox="1"/>
          <p:nvPr/>
        </p:nvSpPr>
        <p:spPr>
          <a:xfrm>
            <a:off x="947582" y="4558725"/>
            <a:ext cx="7248832" cy="584775"/>
          </a:xfrm>
          <a:prstGeom prst="rect">
            <a:avLst/>
          </a:prstGeom>
          <a:noFill/>
        </p:spPr>
        <p:txBody>
          <a:bodyPr wrap="square">
            <a:spAutoFit/>
          </a:bodyPr>
          <a:lstStyle/>
          <a:p>
            <a:pPr algn="ctr"/>
            <a:r>
              <a:rPr lang="en-US" sz="1800" dirty="0">
                <a:solidFill>
                  <a:srgbClr val="242021"/>
                </a:solidFill>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Zuraidah</a:t>
            </a:r>
            <a:r>
              <a:rPr lang="en-US" dirty="0">
                <a:latin typeface="Times New Roman" panose="02020603050405020304" pitchFamily="18" charset="0"/>
                <a:cs typeface="Times New Roman" panose="02020603050405020304" pitchFamily="18" charset="0"/>
              </a:rPr>
              <a:t>, Eva., </a:t>
            </a:r>
            <a:r>
              <a:rPr lang="en-US" dirty="0" err="1">
                <a:latin typeface="Times New Roman" panose="02020603050405020304" pitchFamily="18" charset="0"/>
                <a:cs typeface="Times New Roman" panose="02020603050405020304" pitchFamily="18" charset="0"/>
              </a:rPr>
              <a:t>Budihartanti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Cahyani</a:t>
            </a:r>
            <a:r>
              <a:rPr lang="en-US" dirty="0">
                <a:latin typeface="Times New Roman" panose="02020603050405020304" pitchFamily="18" charset="0"/>
                <a:cs typeface="Times New Roman" panose="02020603050405020304" pitchFamily="18" charset="0"/>
              </a:rPr>
              <a:t>.</a:t>
            </a:r>
            <a:r>
              <a:rPr lang="en-US" sz="1400" b="0" i="0" dirty="0">
                <a:solidFill>
                  <a:srgbClr val="000000"/>
                </a:solidFill>
                <a:effectLst/>
                <a:latin typeface="Times New Roman" panose="02020603050405020304" pitchFamily="18" charset="0"/>
              </a:rPr>
              <a:t> Audit </a:t>
            </a:r>
            <a:r>
              <a:rPr lang="en-US" sz="1400" b="0" i="0" dirty="0" err="1">
                <a:solidFill>
                  <a:srgbClr val="000000"/>
                </a:solidFill>
                <a:effectLst/>
                <a:latin typeface="Times New Roman" panose="02020603050405020304" pitchFamily="18" charset="0"/>
              </a:rPr>
              <a:t>Sistem</a:t>
            </a:r>
            <a:r>
              <a:rPr lang="en-US" sz="1400" b="0" i="0" dirty="0">
                <a:solidFill>
                  <a:srgbClr val="000000"/>
                </a:solidFill>
                <a:effectLst/>
                <a:latin typeface="Times New Roman" panose="02020603050405020304" pitchFamily="18" charset="0"/>
              </a:rPr>
              <a:t> </a:t>
            </a:r>
            <a:r>
              <a:rPr lang="en-US" sz="1400" b="0" i="0" dirty="0" err="1">
                <a:solidFill>
                  <a:srgbClr val="000000"/>
                </a:solidFill>
                <a:effectLst/>
                <a:latin typeface="Times New Roman" panose="02020603050405020304" pitchFamily="18" charset="0"/>
              </a:rPr>
              <a:t>Informasi</a:t>
            </a:r>
            <a:r>
              <a:rPr lang="en-US" sz="1400" b="0" i="0" dirty="0">
                <a:solidFill>
                  <a:srgbClr val="000000"/>
                </a:solidFill>
                <a:effectLst/>
                <a:latin typeface="Times New Roman" panose="02020603050405020304" pitchFamily="18" charset="0"/>
              </a:rPr>
              <a:t>, Audit </a:t>
            </a:r>
            <a:r>
              <a:rPr lang="en-US" sz="1400" b="0" i="0" dirty="0" err="1">
                <a:solidFill>
                  <a:srgbClr val="000000"/>
                </a:solidFill>
                <a:effectLst/>
                <a:latin typeface="Times New Roman" panose="02020603050405020304" pitchFamily="18" charset="0"/>
              </a:rPr>
              <a:t>Sistem</a:t>
            </a:r>
            <a:r>
              <a:rPr lang="en-US" sz="1400" b="0" i="0" dirty="0">
                <a:solidFill>
                  <a:srgbClr val="000000"/>
                </a:solidFill>
                <a:effectLst/>
                <a:latin typeface="Times New Roman" panose="02020603050405020304" pitchFamily="18" charset="0"/>
              </a:rPr>
              <a:t> </a:t>
            </a:r>
            <a:r>
              <a:rPr lang="en-US" sz="1400" b="0" i="0" dirty="0" err="1">
                <a:solidFill>
                  <a:srgbClr val="000000"/>
                </a:solidFill>
                <a:effectLst/>
                <a:latin typeface="Times New Roman" panose="02020603050405020304" pitchFamily="18" charset="0"/>
              </a:rPr>
              <a:t>Informasi</a:t>
            </a:r>
            <a:r>
              <a:rPr lang="en-US" sz="1400" b="0" i="0" dirty="0">
                <a:solidFill>
                  <a:srgbClr val="000000"/>
                </a:solidFill>
                <a:effectLst/>
                <a:latin typeface="Times New Roman" panose="02020603050405020304" pitchFamily="18" charset="0"/>
              </a:rPr>
              <a:t> dan </a:t>
            </a:r>
            <a:r>
              <a:rPr lang="en-US" sz="1400" b="0" i="0" dirty="0" err="1">
                <a:solidFill>
                  <a:srgbClr val="000000"/>
                </a:solidFill>
                <a:effectLst/>
                <a:latin typeface="Times New Roman" panose="02020603050405020304" pitchFamily="18" charset="0"/>
              </a:rPr>
              <a:t>Manjemen</a:t>
            </a:r>
            <a:r>
              <a:rPr lang="en-US" sz="1400" b="0" i="0" dirty="0">
                <a:solidFill>
                  <a:srgbClr val="000000"/>
                </a:solidFill>
                <a:effectLst/>
                <a:latin typeface="Times New Roman" panose="02020603050405020304" pitchFamily="18" charset="0"/>
              </a:rPr>
              <a:t> </a:t>
            </a:r>
            <a:r>
              <a:rPr lang="en-US" sz="1400" b="0" i="0" dirty="0" err="1">
                <a:solidFill>
                  <a:srgbClr val="000000"/>
                </a:solidFill>
                <a:effectLst/>
                <a:latin typeface="Times New Roman" panose="02020603050405020304" pitchFamily="18" charset="0"/>
              </a:rPr>
              <a:t>menggunakan</a:t>
            </a:r>
            <a:r>
              <a:rPr lang="en-US" sz="1400" b="0" i="0" dirty="0">
                <a:solidFill>
                  <a:srgbClr val="000000"/>
                </a:solidFill>
                <a:effectLst/>
                <a:latin typeface="Times New Roman" panose="02020603050405020304" pitchFamily="18" charset="0"/>
              </a:rPr>
              <a:t> </a:t>
            </a:r>
            <a:r>
              <a:rPr lang="en-US" sz="1400" b="0" i="0" dirty="0" err="1">
                <a:solidFill>
                  <a:srgbClr val="000000"/>
                </a:solidFill>
                <a:effectLst/>
                <a:latin typeface="Times New Roman" panose="02020603050405020304" pitchFamily="18" charset="0"/>
              </a:rPr>
              <a:t>Cobit</a:t>
            </a:r>
            <a:r>
              <a:rPr lang="en-US" sz="1400" b="0" i="0" dirty="0">
                <a:solidFill>
                  <a:srgbClr val="000000"/>
                </a:solidFill>
                <a:effectLst/>
                <a:latin typeface="Times New Roman" panose="02020603050405020304" pitchFamily="18" charset="0"/>
              </a:rPr>
              <a:t> 4 dan 5, GRAHA ILMU, Yogyakarta, 2021)</a:t>
            </a:r>
          </a:p>
        </p:txBody>
      </p:sp>
    </p:spTree>
    <p:extLst>
      <p:ext uri="{BB962C8B-B14F-4D97-AF65-F5344CB8AC3E}">
        <p14:creationId xmlns:p14="http://schemas.microsoft.com/office/powerpoint/2010/main" val="1018235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err="1">
                <a:solidFill>
                  <a:schemeClr val="dk1"/>
                </a:solidFill>
              </a:rPr>
              <a:t>Apa</a:t>
            </a:r>
            <a:r>
              <a:rPr lang="en-US" dirty="0">
                <a:solidFill>
                  <a:schemeClr val="dk1"/>
                </a:solidFill>
              </a:rPr>
              <a:t> </a:t>
            </a:r>
            <a:r>
              <a:rPr lang="en-US" dirty="0" err="1">
                <a:solidFill>
                  <a:schemeClr val="dk1"/>
                </a:solidFill>
              </a:rPr>
              <a:t>itu</a:t>
            </a:r>
            <a:r>
              <a:rPr lang="en-US" dirty="0">
                <a:solidFill>
                  <a:schemeClr val="dk1"/>
                </a:solidFill>
              </a:rPr>
              <a:t> </a:t>
            </a:r>
            <a:r>
              <a:rPr lang="en-US" dirty="0" err="1">
                <a:solidFill>
                  <a:schemeClr val="dk1"/>
                </a:solidFill>
              </a:rPr>
              <a:t>Risiko</a:t>
            </a:r>
            <a:r>
              <a:rPr lang="en-US" dirty="0">
                <a:solidFill>
                  <a:schemeClr val="dk1"/>
                </a:solidFill>
              </a:rPr>
              <a:t>???</a:t>
            </a:r>
          </a:p>
        </p:txBody>
      </p:sp>
      <p:sp>
        <p:nvSpPr>
          <p:cNvPr id="3" name="TextBox 2">
            <a:extLst>
              <a:ext uri="{FF2B5EF4-FFF2-40B4-BE49-F238E27FC236}">
                <a16:creationId xmlns:a16="http://schemas.microsoft.com/office/drawing/2014/main" id="{4329FC01-D41E-BDBE-8F60-C2E7D7102AEF}"/>
              </a:ext>
            </a:extLst>
          </p:cNvPr>
          <p:cNvSpPr txBox="1"/>
          <p:nvPr/>
        </p:nvSpPr>
        <p:spPr>
          <a:xfrm>
            <a:off x="527255" y="1279304"/>
            <a:ext cx="8089489" cy="3139321"/>
          </a:xfrm>
          <a:prstGeom prst="rect">
            <a:avLst/>
          </a:prstGeom>
          <a:noFill/>
        </p:spPr>
        <p:txBody>
          <a:bodyPr wrap="square">
            <a:spAutoFit/>
          </a:bodyPr>
          <a:lstStyle/>
          <a:p>
            <a:pPr algn="just"/>
            <a:r>
              <a:rPr lang="id-ID" sz="1800" b="0" i="0" dirty="0">
                <a:solidFill>
                  <a:schemeClr val="tx1"/>
                </a:solidFill>
                <a:effectLst/>
                <a:latin typeface="Times New Roman" panose="02020603050405020304" pitchFamily="18" charset="0"/>
                <a:cs typeface="Times New Roman" panose="02020603050405020304" pitchFamily="18" charset="0"/>
              </a:rPr>
              <a:t>Risiko merujuk pada kemungkinan terjadinya suatu peristiwa yang tidak diinginkan atau kerugian dalam suatu konteks tertentu. Risiko dapat timbul dari berbagai faktor, termasuk ketidakpastian, kegagalan, perubahan kondisi, atau kejadian tak terduga lainnya yang dapat mempengaruhi tujuan atau kesuksesan suatu kegiatan atau perencanaan.</a:t>
            </a:r>
            <a:endParaRPr lang="en-US" sz="1800" b="0" i="0" dirty="0">
              <a:solidFill>
                <a:schemeClr val="tx1"/>
              </a:solidFill>
              <a:effectLst/>
              <a:latin typeface="Times New Roman" panose="02020603050405020304" pitchFamily="18" charset="0"/>
              <a:cs typeface="Times New Roman" panose="02020603050405020304" pitchFamily="18" charset="0"/>
            </a:endParaRPr>
          </a:p>
          <a:p>
            <a:pPr algn="just"/>
            <a:endParaRPr lang="en-US" sz="1800" dirty="0">
              <a:solidFill>
                <a:schemeClr val="tx1"/>
              </a:solidFill>
              <a:latin typeface="Times New Roman" panose="02020603050405020304" pitchFamily="18" charset="0"/>
              <a:cs typeface="Times New Roman" panose="02020603050405020304" pitchFamily="18" charset="0"/>
            </a:endParaRPr>
          </a:p>
          <a:p>
            <a:pPr algn="just"/>
            <a:r>
              <a:rPr lang="id-ID" sz="1800" dirty="0">
                <a:solidFill>
                  <a:schemeClr val="tx1"/>
                </a:solidFill>
                <a:latin typeface="Times New Roman" panose="02020603050405020304" pitchFamily="18" charset="0"/>
                <a:cs typeface="Times New Roman" panose="02020603050405020304" pitchFamily="18" charset="0"/>
              </a:rPr>
              <a:t>Dalam manajemen risiko, risiko didefinisikan sebagai kemungkinan terjadinya peristiwa atau keadaan yang dapat memiliki dampak negatif atau merugikan terhadap tujuan atau keberhasilan suatu organisasi atau proyek. Manajemen risiko adalah pendekatan sistematis untuk mengidentifikasi, menganalisis, menilai, mengendalikan, dan memantau risiko-risiko yang ada dalam suatu konteks.</a:t>
            </a:r>
          </a:p>
        </p:txBody>
      </p:sp>
    </p:spTree>
    <p:extLst>
      <p:ext uri="{BB962C8B-B14F-4D97-AF65-F5344CB8AC3E}">
        <p14:creationId xmlns:p14="http://schemas.microsoft.com/office/powerpoint/2010/main" val="3639390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err="1">
                <a:solidFill>
                  <a:schemeClr val="dk1"/>
                </a:solidFill>
              </a:rPr>
              <a:t>Jenis-Jenis</a:t>
            </a:r>
            <a:r>
              <a:rPr lang="en-US" dirty="0">
                <a:solidFill>
                  <a:schemeClr val="dk1"/>
                </a:solidFill>
              </a:rPr>
              <a:t> </a:t>
            </a:r>
            <a:r>
              <a:rPr lang="en-US" dirty="0" err="1">
                <a:solidFill>
                  <a:schemeClr val="dk1"/>
                </a:solidFill>
              </a:rPr>
              <a:t>Risiko</a:t>
            </a:r>
            <a:br>
              <a:rPr lang="en-US" dirty="0">
                <a:solidFill>
                  <a:schemeClr val="dk1"/>
                </a:solidFill>
              </a:rPr>
            </a:br>
            <a:endParaRPr lang="en-US" dirty="0">
              <a:solidFill>
                <a:schemeClr val="dk1"/>
              </a:solidFill>
            </a:endParaRPr>
          </a:p>
        </p:txBody>
      </p:sp>
      <p:sp>
        <p:nvSpPr>
          <p:cNvPr id="3" name="TextBox 2">
            <a:extLst>
              <a:ext uri="{FF2B5EF4-FFF2-40B4-BE49-F238E27FC236}">
                <a16:creationId xmlns:a16="http://schemas.microsoft.com/office/drawing/2014/main" id="{08D02449-2006-CA2E-B86F-747DAC493FAF}"/>
              </a:ext>
            </a:extLst>
          </p:cNvPr>
          <p:cNvSpPr txBox="1"/>
          <p:nvPr/>
        </p:nvSpPr>
        <p:spPr>
          <a:xfrm>
            <a:off x="626804" y="839742"/>
            <a:ext cx="7890387" cy="3108543"/>
          </a:xfrm>
          <a:prstGeom prst="rect">
            <a:avLst/>
          </a:prstGeom>
          <a:noFill/>
        </p:spPr>
        <p:txBody>
          <a:bodyPr wrap="square">
            <a:spAutoFit/>
          </a:bodyPr>
          <a:lstStyle/>
          <a:p>
            <a:pPr algn="just">
              <a:spcAft>
                <a:spcPts val="600"/>
              </a:spcAft>
            </a:pPr>
            <a:r>
              <a:rPr lang="en-US" sz="1600" dirty="0">
                <a:solidFill>
                  <a:schemeClr val="tx1"/>
                </a:solidFill>
                <a:latin typeface="Times New Roman" panose="02020603050405020304" pitchFamily="18" charset="0"/>
                <a:cs typeface="Times New Roman" panose="02020603050405020304" pitchFamily="18" charset="0"/>
              </a:rPr>
              <a:t>4 </a:t>
            </a:r>
            <a:r>
              <a:rPr lang="en-US" sz="1600" dirty="0" err="1">
                <a:solidFill>
                  <a:schemeClr val="tx1"/>
                </a:solidFill>
                <a:latin typeface="Times New Roman" panose="02020603050405020304" pitchFamily="18" charset="0"/>
                <a:cs typeface="Times New Roman" panose="02020603050405020304" pitchFamily="18" charset="0"/>
              </a:rPr>
              <a:t>Jenis</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Risiko</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menurut</a:t>
            </a:r>
            <a:r>
              <a:rPr lang="en-US" sz="1600" dirty="0">
                <a:solidFill>
                  <a:schemeClr val="tx1"/>
                </a:solidFill>
                <a:latin typeface="Times New Roman" panose="02020603050405020304" pitchFamily="18" charset="0"/>
                <a:cs typeface="Times New Roman" panose="02020603050405020304" pitchFamily="18" charset="0"/>
              </a:rPr>
              <a:t> F.L. Jones dan D.V. Rama (Accounting Information System, 2003):</a:t>
            </a:r>
          </a:p>
          <a:p>
            <a:pPr marL="285750" indent="-285750" algn="just">
              <a:spcAft>
                <a:spcPts val="600"/>
              </a:spcAft>
              <a:buFont typeface="Arial" panose="020B0604020202020204" pitchFamily="34" charset="0"/>
              <a:buChar char="•"/>
            </a:pPr>
            <a:r>
              <a:rPr lang="en-US" sz="1600" b="1" dirty="0">
                <a:solidFill>
                  <a:schemeClr val="tx1"/>
                </a:solidFill>
                <a:latin typeface="Times New Roman" panose="02020603050405020304" pitchFamily="18" charset="0"/>
                <a:cs typeface="Times New Roman" panose="02020603050405020304" pitchFamily="18" charset="0"/>
              </a:rPr>
              <a:t>Execution risk - </a:t>
            </a:r>
            <a:r>
              <a:rPr lang="en-US" sz="1600" dirty="0" err="1">
                <a:solidFill>
                  <a:schemeClr val="tx1"/>
                </a:solidFill>
                <a:latin typeface="Times New Roman" panose="02020603050405020304" pitchFamily="18" charset="0"/>
                <a:cs typeface="Times New Roman" panose="02020603050405020304" pitchFamily="18" charset="0"/>
              </a:rPr>
              <a:t>risiko</a:t>
            </a:r>
            <a:r>
              <a:rPr lang="en-US" sz="1600" dirty="0">
                <a:solidFill>
                  <a:schemeClr val="tx1"/>
                </a:solidFill>
                <a:latin typeface="Times New Roman" panose="02020603050405020304" pitchFamily="18" charset="0"/>
                <a:cs typeface="Times New Roman" panose="02020603050405020304" pitchFamily="18" charset="0"/>
              </a:rPr>
              <a:t> yang </a:t>
            </a:r>
            <a:r>
              <a:rPr lang="en-US" sz="1600" dirty="0" err="1">
                <a:solidFill>
                  <a:schemeClr val="tx1"/>
                </a:solidFill>
                <a:latin typeface="Times New Roman" panose="02020603050405020304" pitchFamily="18" charset="0"/>
                <a:cs typeface="Times New Roman" panose="02020603050405020304" pitchFamily="18" charset="0"/>
              </a:rPr>
              <a:t>berkaitan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dengan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tidak</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tercapainya</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sesuatu</a:t>
            </a:r>
            <a:r>
              <a:rPr lang="en-US" sz="1600" dirty="0">
                <a:solidFill>
                  <a:schemeClr val="tx1"/>
                </a:solidFill>
                <a:latin typeface="Times New Roman" panose="02020603050405020304" pitchFamily="18" charset="0"/>
                <a:cs typeface="Times New Roman" panose="02020603050405020304" pitchFamily="18" charset="0"/>
              </a:rPr>
              <a:t> yang </a:t>
            </a:r>
            <a:r>
              <a:rPr lang="en-US" sz="1600" dirty="0" err="1">
                <a:solidFill>
                  <a:schemeClr val="tx1"/>
                </a:solidFill>
                <a:latin typeface="Times New Roman" panose="02020603050405020304" pitchFamily="18" charset="0"/>
                <a:cs typeface="Times New Roman" panose="02020603050405020304" pitchFamily="18" charset="0"/>
              </a:rPr>
              <a:t>seharusnya</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dilaksanakan</a:t>
            </a:r>
            <a:r>
              <a:rPr lang="en-US" sz="1600" dirty="0">
                <a:solidFill>
                  <a:schemeClr val="tx1"/>
                </a:solidFill>
                <a:latin typeface="Times New Roman" panose="02020603050405020304" pitchFamily="18" charset="0"/>
                <a:cs typeface="Times New Roman" panose="02020603050405020304" pitchFamily="18" charset="0"/>
              </a:rPr>
              <a:t>.</a:t>
            </a:r>
            <a:endParaRPr lang="en-US" sz="1600" b="0" i="0" dirty="0">
              <a:solidFill>
                <a:schemeClr val="tx1"/>
              </a:solidFill>
              <a:effectLst/>
              <a:latin typeface="Times New Roman" panose="02020603050405020304" pitchFamily="18" charset="0"/>
              <a:cs typeface="Times New Roman" panose="02020603050405020304" pitchFamily="18" charset="0"/>
            </a:endParaRPr>
          </a:p>
          <a:p>
            <a:pPr marL="285750" indent="-285750" algn="just">
              <a:spcAft>
                <a:spcPts val="600"/>
              </a:spcAft>
              <a:buFont typeface="Arial" panose="020B0604020202020204" pitchFamily="34" charset="0"/>
              <a:buChar char="•"/>
            </a:pPr>
            <a:r>
              <a:rPr lang="en-US" sz="1600" b="1" dirty="0">
                <a:solidFill>
                  <a:schemeClr val="tx1"/>
                </a:solidFill>
                <a:latin typeface="Times New Roman" panose="02020603050405020304" pitchFamily="18" charset="0"/>
                <a:cs typeface="Times New Roman" panose="02020603050405020304" pitchFamily="18" charset="0"/>
              </a:rPr>
              <a:t>Information risk - </a:t>
            </a:r>
            <a:r>
              <a:rPr lang="en-US" sz="1600" dirty="0" err="1">
                <a:solidFill>
                  <a:schemeClr val="tx1"/>
                </a:solidFill>
                <a:latin typeface="Times New Roman" panose="02020603050405020304" pitchFamily="18" charset="0"/>
                <a:cs typeface="Times New Roman" panose="02020603050405020304" pitchFamily="18" charset="0"/>
              </a:rPr>
              <a:t>risiko</a:t>
            </a:r>
            <a:r>
              <a:rPr lang="en-US" sz="1600" dirty="0">
                <a:solidFill>
                  <a:schemeClr val="tx1"/>
                </a:solidFill>
                <a:latin typeface="Times New Roman" panose="02020603050405020304" pitchFamily="18" charset="0"/>
                <a:cs typeface="Times New Roman" panose="02020603050405020304" pitchFamily="18" charset="0"/>
              </a:rPr>
              <a:t> yang </a:t>
            </a:r>
            <a:r>
              <a:rPr lang="en-US" sz="1600" dirty="0" err="1">
                <a:solidFill>
                  <a:schemeClr val="tx1"/>
                </a:solidFill>
                <a:latin typeface="Times New Roman" panose="02020603050405020304" pitchFamily="18" charset="0"/>
                <a:cs typeface="Times New Roman" panose="02020603050405020304" pitchFamily="18" charset="0"/>
              </a:rPr>
              <a:t>berkaitan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dengan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kemungkinan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kesalahan</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atau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penyalahgunaan</a:t>
            </a:r>
            <a:r>
              <a:rPr lang="en-US" sz="1600" dirty="0">
                <a:solidFill>
                  <a:schemeClr val="tx1"/>
                </a:solidFill>
                <a:latin typeface="Times New Roman" panose="02020603050405020304" pitchFamily="18" charset="0"/>
                <a:cs typeface="Times New Roman" panose="02020603050405020304" pitchFamily="18" charset="0"/>
              </a:rPr>
              <a:t> data </a:t>
            </a:r>
            <a:r>
              <a:rPr lang="en-US" sz="1600" dirty="0" err="1">
                <a:solidFill>
                  <a:schemeClr val="tx1"/>
                </a:solidFill>
                <a:latin typeface="Times New Roman" panose="02020603050405020304" pitchFamily="18" charset="0"/>
                <a:cs typeface="Times New Roman" panose="02020603050405020304" pitchFamily="18" charset="0"/>
              </a:rPr>
              <a:t>informasi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Risiko</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terjadi</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waktu</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err="1">
                <a:solidFill>
                  <a:schemeClr val="tx1"/>
                </a:solidFill>
                <a:latin typeface="Times New Roman" panose="02020603050405020304" pitchFamily="18" charset="0"/>
                <a:cs typeface="Times New Roman" panose="02020603050405020304" pitchFamily="18" charset="0"/>
              </a:rPr>
              <a:t>mencatat</a:t>
            </a:r>
            <a:r>
              <a:rPr lang="en-US" sz="1600" dirty="0">
                <a:solidFill>
                  <a:schemeClr val="tx1"/>
                </a:solidFill>
                <a:latin typeface="Times New Roman" panose="02020603050405020304" pitchFamily="18" charset="0"/>
                <a:cs typeface="Times New Roman" panose="02020603050405020304" pitchFamily="18" charset="0"/>
              </a:rPr>
              <a:t>/</a:t>
            </a:r>
            <a:r>
              <a:rPr lang="en-US" sz="1600" dirty="0" err="1">
                <a:solidFill>
                  <a:schemeClr val="tx1"/>
                </a:solidFill>
                <a:latin typeface="Times New Roman" panose="02020603050405020304" pitchFamily="18" charset="0"/>
                <a:cs typeface="Times New Roman" panose="02020603050405020304" pitchFamily="18" charset="0"/>
              </a:rPr>
              <a:t>entri</a:t>
            </a:r>
            <a:r>
              <a:rPr lang="en-US" sz="1600" dirty="0">
                <a:solidFill>
                  <a:schemeClr val="tx1"/>
                </a:solidFill>
                <a:latin typeface="Times New Roman" panose="02020603050405020304" pitchFamily="18" charset="0"/>
                <a:cs typeface="Times New Roman" panose="02020603050405020304" pitchFamily="18" charset="0"/>
              </a:rPr>
              <a:t> data (recording risks) </a:t>
            </a:r>
            <a:r>
              <a:rPr lang="en-US" sz="1600" dirty="0" err="1">
                <a:solidFill>
                  <a:schemeClr val="tx1"/>
                </a:solidFill>
                <a:latin typeface="Times New Roman" panose="02020603050405020304" pitchFamily="18" charset="0"/>
                <a:cs typeface="Times New Roman" panose="02020603050405020304" pitchFamily="18" charset="0"/>
              </a:rPr>
              <a:t>serta</a:t>
            </a:r>
            <a:r>
              <a:rPr lang="en-US" sz="1600" dirty="0">
                <a:solidFill>
                  <a:schemeClr val="tx1"/>
                </a:solidFill>
                <a:latin typeface="Times New Roman" panose="02020603050405020304" pitchFamily="18" charset="0"/>
                <a:cs typeface="Times New Roman" panose="02020603050405020304" pitchFamily="18" charset="0"/>
              </a:rPr>
              <a:t> updating risks.</a:t>
            </a:r>
            <a:endParaRPr lang="pt-BR" sz="1600" b="1" dirty="0">
              <a:latin typeface="Times New Roman" panose="02020603050405020304" pitchFamily="18" charset="0"/>
              <a:cs typeface="Times New Roman" panose="02020603050405020304" pitchFamily="18" charset="0"/>
            </a:endParaRPr>
          </a:p>
          <a:p>
            <a:pPr marL="285750" indent="-285750" algn="just">
              <a:spcAft>
                <a:spcPts val="600"/>
              </a:spcAft>
              <a:buFont typeface="Arial" panose="020B0604020202020204" pitchFamily="34" charset="0"/>
              <a:buChar char="•"/>
            </a:pPr>
            <a:r>
              <a:rPr lang="pt-BR" sz="1600" b="1" dirty="0">
                <a:solidFill>
                  <a:schemeClr val="tx1"/>
                </a:solidFill>
                <a:latin typeface="Times New Roman" panose="02020603050405020304" pitchFamily="18" charset="0"/>
                <a:cs typeface="Times New Roman" panose="02020603050405020304" pitchFamily="18" charset="0"/>
              </a:rPr>
              <a:t>Asset protection risk - </a:t>
            </a:r>
            <a:r>
              <a:rPr lang="pt-BR" sz="1600" dirty="0">
                <a:solidFill>
                  <a:schemeClr val="tx1"/>
                </a:solidFill>
                <a:latin typeface="Times New Roman" panose="02020603050405020304" pitchFamily="18" charset="0"/>
                <a:cs typeface="Times New Roman" panose="02020603050405020304" pitchFamily="18" charset="0"/>
              </a:rPr>
              <a:t>risiko yang berkaitan dengan save guarding assets ini ialah kerusakan, hilang, atau asset tidak digunakan seperti yang seharusnya, maupun risiko yang dapat timbul terhadap assets perusahaan akibat keputusan yang salah. </a:t>
            </a:r>
          </a:p>
          <a:p>
            <a:pPr marL="285750" indent="-285750" algn="just">
              <a:spcAft>
                <a:spcPts val="600"/>
              </a:spcAft>
              <a:buFont typeface="Arial" panose="020B0604020202020204" pitchFamily="34" charset="0"/>
              <a:buChar char="•"/>
            </a:pPr>
            <a:r>
              <a:rPr lang="pt-BR" sz="1600" b="1" dirty="0">
                <a:solidFill>
                  <a:schemeClr val="tx1"/>
                </a:solidFill>
                <a:latin typeface="Times New Roman" panose="02020603050405020304" pitchFamily="18" charset="0"/>
                <a:cs typeface="Times New Roman" panose="02020603050405020304" pitchFamily="18" charset="0"/>
              </a:rPr>
              <a:t>Performance Risk - </a:t>
            </a:r>
            <a:r>
              <a:rPr lang="pt-BR" sz="1600" dirty="0">
                <a:solidFill>
                  <a:schemeClr val="tx1"/>
                </a:solidFill>
                <a:latin typeface="Times New Roman" panose="02020603050405020304" pitchFamily="18" charset="0"/>
                <a:cs typeface="Times New Roman" panose="02020603050405020304" pitchFamily="18" charset="0"/>
              </a:rPr>
              <a:t>resiko berkaitan dengan kinerja pegawai/ kinerja perusahaan yang tidak dapat dilaksanakan sesuai tujuan/standar/ukuran yang ditetapkan. </a:t>
            </a:r>
            <a:endParaRPr lang="en-US" sz="1600" b="0" i="0" dirty="0">
              <a:solidFill>
                <a:srgbClr val="000000"/>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BF97F5A-5CF7-4AA2-9F98-5650396A8EBA}"/>
              </a:ext>
            </a:extLst>
          </p:cNvPr>
          <p:cNvSpPr txBox="1"/>
          <p:nvPr/>
        </p:nvSpPr>
        <p:spPr>
          <a:xfrm>
            <a:off x="947582" y="4558725"/>
            <a:ext cx="7248832" cy="584775"/>
          </a:xfrm>
          <a:prstGeom prst="rect">
            <a:avLst/>
          </a:prstGeom>
          <a:noFill/>
        </p:spPr>
        <p:txBody>
          <a:bodyPr wrap="square">
            <a:spAutoFit/>
          </a:bodyPr>
          <a:lstStyle/>
          <a:p>
            <a:pPr algn="ctr"/>
            <a:r>
              <a:rPr lang="en-US" sz="1800" dirty="0">
                <a:solidFill>
                  <a:srgbClr val="242021"/>
                </a:solidFill>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Zuraidah</a:t>
            </a:r>
            <a:r>
              <a:rPr lang="en-US" dirty="0">
                <a:latin typeface="Times New Roman" panose="02020603050405020304" pitchFamily="18" charset="0"/>
                <a:cs typeface="Times New Roman" panose="02020603050405020304" pitchFamily="18" charset="0"/>
              </a:rPr>
              <a:t>, Eva., </a:t>
            </a:r>
            <a:r>
              <a:rPr lang="en-US" dirty="0" err="1">
                <a:latin typeface="Times New Roman" panose="02020603050405020304" pitchFamily="18" charset="0"/>
                <a:cs typeface="Times New Roman" panose="02020603050405020304" pitchFamily="18" charset="0"/>
              </a:rPr>
              <a:t>Budihartanti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Cahyani</a:t>
            </a:r>
            <a:r>
              <a:rPr lang="en-US" dirty="0">
                <a:latin typeface="Times New Roman" panose="02020603050405020304" pitchFamily="18" charset="0"/>
                <a:cs typeface="Times New Roman" panose="02020603050405020304" pitchFamily="18" charset="0"/>
              </a:rPr>
              <a:t>.</a:t>
            </a:r>
            <a:r>
              <a:rPr lang="en-US" sz="1400" b="0" i="0" dirty="0">
                <a:solidFill>
                  <a:srgbClr val="000000"/>
                </a:solidFill>
                <a:effectLst/>
                <a:latin typeface="Times New Roman" panose="02020603050405020304" pitchFamily="18" charset="0"/>
              </a:rPr>
              <a:t> Audit </a:t>
            </a:r>
            <a:r>
              <a:rPr lang="en-US" sz="1400" b="0" i="0" dirty="0" err="1">
                <a:solidFill>
                  <a:srgbClr val="000000"/>
                </a:solidFill>
                <a:effectLst/>
                <a:latin typeface="Times New Roman" panose="02020603050405020304" pitchFamily="18" charset="0"/>
              </a:rPr>
              <a:t>Sistem</a:t>
            </a:r>
            <a:r>
              <a:rPr lang="en-US" sz="1400" b="0" i="0" dirty="0">
                <a:solidFill>
                  <a:srgbClr val="000000"/>
                </a:solidFill>
                <a:effectLst/>
                <a:latin typeface="Times New Roman" panose="02020603050405020304" pitchFamily="18" charset="0"/>
              </a:rPr>
              <a:t> </a:t>
            </a:r>
            <a:r>
              <a:rPr lang="en-US" sz="1400" b="0" i="0" dirty="0" err="1">
                <a:solidFill>
                  <a:srgbClr val="000000"/>
                </a:solidFill>
                <a:effectLst/>
                <a:latin typeface="Times New Roman" panose="02020603050405020304" pitchFamily="18" charset="0"/>
              </a:rPr>
              <a:t>Informasi</a:t>
            </a:r>
            <a:r>
              <a:rPr lang="en-US" sz="1400" b="0" i="0" dirty="0">
                <a:solidFill>
                  <a:srgbClr val="000000"/>
                </a:solidFill>
                <a:effectLst/>
                <a:latin typeface="Times New Roman" panose="02020603050405020304" pitchFamily="18" charset="0"/>
              </a:rPr>
              <a:t>, Audit </a:t>
            </a:r>
            <a:r>
              <a:rPr lang="en-US" sz="1400" b="0" i="0" dirty="0" err="1">
                <a:solidFill>
                  <a:srgbClr val="000000"/>
                </a:solidFill>
                <a:effectLst/>
                <a:latin typeface="Times New Roman" panose="02020603050405020304" pitchFamily="18" charset="0"/>
              </a:rPr>
              <a:t>Sistem</a:t>
            </a:r>
            <a:r>
              <a:rPr lang="en-US" sz="1400" b="0" i="0" dirty="0">
                <a:solidFill>
                  <a:srgbClr val="000000"/>
                </a:solidFill>
                <a:effectLst/>
                <a:latin typeface="Times New Roman" panose="02020603050405020304" pitchFamily="18" charset="0"/>
              </a:rPr>
              <a:t> </a:t>
            </a:r>
            <a:r>
              <a:rPr lang="en-US" sz="1400" b="0" i="0" dirty="0" err="1">
                <a:solidFill>
                  <a:srgbClr val="000000"/>
                </a:solidFill>
                <a:effectLst/>
                <a:latin typeface="Times New Roman" panose="02020603050405020304" pitchFamily="18" charset="0"/>
              </a:rPr>
              <a:t>Informasi</a:t>
            </a:r>
            <a:r>
              <a:rPr lang="en-US" sz="1400" b="0" i="0" dirty="0">
                <a:solidFill>
                  <a:srgbClr val="000000"/>
                </a:solidFill>
                <a:effectLst/>
                <a:latin typeface="Times New Roman" panose="02020603050405020304" pitchFamily="18" charset="0"/>
              </a:rPr>
              <a:t> dan </a:t>
            </a:r>
            <a:r>
              <a:rPr lang="en-US" sz="1400" b="0" i="0" dirty="0" err="1">
                <a:solidFill>
                  <a:srgbClr val="000000"/>
                </a:solidFill>
                <a:effectLst/>
                <a:latin typeface="Times New Roman" panose="02020603050405020304" pitchFamily="18" charset="0"/>
              </a:rPr>
              <a:t>Manjemen</a:t>
            </a:r>
            <a:r>
              <a:rPr lang="en-US" sz="1400" b="0" i="0" dirty="0">
                <a:solidFill>
                  <a:srgbClr val="000000"/>
                </a:solidFill>
                <a:effectLst/>
                <a:latin typeface="Times New Roman" panose="02020603050405020304" pitchFamily="18" charset="0"/>
              </a:rPr>
              <a:t> </a:t>
            </a:r>
            <a:r>
              <a:rPr lang="en-US" sz="1400" b="0" i="0" dirty="0" err="1">
                <a:solidFill>
                  <a:srgbClr val="000000"/>
                </a:solidFill>
                <a:effectLst/>
                <a:latin typeface="Times New Roman" panose="02020603050405020304" pitchFamily="18" charset="0"/>
              </a:rPr>
              <a:t>menggunakan</a:t>
            </a:r>
            <a:r>
              <a:rPr lang="en-US" sz="1400" b="0" i="0" dirty="0">
                <a:solidFill>
                  <a:srgbClr val="000000"/>
                </a:solidFill>
                <a:effectLst/>
                <a:latin typeface="Times New Roman" panose="02020603050405020304" pitchFamily="18" charset="0"/>
              </a:rPr>
              <a:t> </a:t>
            </a:r>
            <a:r>
              <a:rPr lang="en-US" sz="1400" b="0" i="0" dirty="0" err="1">
                <a:solidFill>
                  <a:srgbClr val="000000"/>
                </a:solidFill>
                <a:effectLst/>
                <a:latin typeface="Times New Roman" panose="02020603050405020304" pitchFamily="18" charset="0"/>
              </a:rPr>
              <a:t>Cobit</a:t>
            </a:r>
            <a:r>
              <a:rPr lang="en-US" sz="1400" b="0" i="0" dirty="0">
                <a:solidFill>
                  <a:srgbClr val="000000"/>
                </a:solidFill>
                <a:effectLst/>
                <a:latin typeface="Times New Roman" panose="02020603050405020304" pitchFamily="18" charset="0"/>
              </a:rPr>
              <a:t> 4 dan 5, GRAHA ILMU, Yogyakarta, 2021), </a:t>
            </a:r>
          </a:p>
        </p:txBody>
      </p:sp>
    </p:spTree>
    <p:extLst>
      <p:ext uri="{BB962C8B-B14F-4D97-AF65-F5344CB8AC3E}">
        <p14:creationId xmlns:p14="http://schemas.microsoft.com/office/powerpoint/2010/main" val="459400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err="1">
                <a:solidFill>
                  <a:schemeClr val="dk1"/>
                </a:solidFill>
              </a:rPr>
              <a:t>Efek</a:t>
            </a:r>
            <a:r>
              <a:rPr lang="en-US" dirty="0">
                <a:solidFill>
                  <a:schemeClr val="dk1"/>
                </a:solidFill>
              </a:rPr>
              <a:t> </a:t>
            </a:r>
            <a:r>
              <a:rPr lang="en-US" dirty="0" err="1">
                <a:solidFill>
                  <a:schemeClr val="dk1"/>
                </a:solidFill>
              </a:rPr>
              <a:t>Risiko</a:t>
            </a:r>
            <a:br>
              <a:rPr lang="en-US" dirty="0">
                <a:solidFill>
                  <a:schemeClr val="dk1"/>
                </a:solidFill>
              </a:rPr>
            </a:br>
            <a:endParaRPr lang="en-US" dirty="0">
              <a:solidFill>
                <a:schemeClr val="dk1"/>
              </a:solidFill>
            </a:endParaRPr>
          </a:p>
        </p:txBody>
      </p:sp>
      <p:sp>
        <p:nvSpPr>
          <p:cNvPr id="3" name="TextBox 2">
            <a:extLst>
              <a:ext uri="{FF2B5EF4-FFF2-40B4-BE49-F238E27FC236}">
                <a16:creationId xmlns:a16="http://schemas.microsoft.com/office/drawing/2014/main" id="{08D02449-2006-CA2E-B86F-747DAC493FAF}"/>
              </a:ext>
            </a:extLst>
          </p:cNvPr>
          <p:cNvSpPr txBox="1"/>
          <p:nvPr/>
        </p:nvSpPr>
        <p:spPr>
          <a:xfrm>
            <a:off x="626804" y="839742"/>
            <a:ext cx="7890387" cy="2246769"/>
          </a:xfrm>
          <a:prstGeom prst="rect">
            <a:avLst/>
          </a:prstGeom>
          <a:noFill/>
        </p:spPr>
        <p:txBody>
          <a:bodyPr wrap="square">
            <a:spAutoFit/>
          </a:bodyPr>
          <a:lstStyle/>
          <a:p>
            <a:pPr marL="285750" indent="-285750" algn="just">
              <a:spcAft>
                <a:spcPts val="600"/>
              </a:spcAft>
              <a:buFont typeface="Arial" panose="020B0604020202020204" pitchFamily="34" charset="0"/>
              <a:buChar char="•"/>
            </a:pPr>
            <a:r>
              <a:rPr lang="en-US" sz="1800" b="1" i="0" dirty="0">
                <a:solidFill>
                  <a:srgbClr val="000000"/>
                </a:solidFill>
                <a:effectLst/>
                <a:latin typeface="Times New Roman" panose="02020603050405020304" pitchFamily="18" charset="0"/>
                <a:cs typeface="Times New Roman" panose="02020603050405020304" pitchFamily="18" charset="0"/>
              </a:rPr>
              <a:t>Strategi (Strategic): </a:t>
            </a:r>
            <a:r>
              <a:rPr lang="en-US" sz="1800" b="0" i="0" dirty="0" err="1">
                <a:solidFill>
                  <a:srgbClr val="000000"/>
                </a:solidFill>
                <a:effectLst/>
                <a:latin typeface="Times New Roman" panose="02020603050405020304" pitchFamily="18" charset="0"/>
                <a:cs typeface="Times New Roman" panose="02020603050405020304" pitchFamily="18" charset="0"/>
              </a:rPr>
              <a:t>risiko</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dimana</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sistem</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informasi</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tidak</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sesuai</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dengan</a:t>
            </a:r>
            <a:br>
              <a:rPr lang="en-US" sz="1800" b="0" i="0" dirty="0">
                <a:solidFill>
                  <a:srgbClr val="000000"/>
                </a:solidFill>
                <a:effectLst/>
                <a:latin typeface="Times New Roman" panose="02020603050405020304" pitchFamily="18" charset="0"/>
                <a:cs typeface="Times New Roman" panose="02020603050405020304" pitchFamily="18" charset="0"/>
              </a:rPr>
            </a:br>
            <a:r>
              <a:rPr lang="en-US" sz="1800" b="0" i="0" dirty="0" err="1">
                <a:solidFill>
                  <a:srgbClr val="000000"/>
                </a:solidFill>
                <a:effectLst/>
                <a:latin typeface="Times New Roman" panose="02020603050405020304" pitchFamily="18" charset="0"/>
                <a:cs typeface="Times New Roman" panose="02020603050405020304" pitchFamily="18" charset="0"/>
              </a:rPr>
              <a:t>tujuan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organisasi</a:t>
            </a:r>
            <a:r>
              <a:rPr lang="en-US" sz="1800" b="0" i="0" dirty="0">
                <a:solidFill>
                  <a:srgbClr val="000000"/>
                </a:solidFill>
                <a:effectLst/>
                <a:latin typeface="Times New Roman" panose="02020603050405020304" pitchFamily="18" charset="0"/>
                <a:cs typeface="Times New Roman" panose="02020603050405020304" pitchFamily="18" charset="0"/>
              </a:rPr>
              <a:t> dan </a:t>
            </a:r>
            <a:r>
              <a:rPr lang="en-US" sz="1800" b="0" i="0" dirty="0" err="1">
                <a:solidFill>
                  <a:srgbClr val="000000"/>
                </a:solidFill>
                <a:effectLst/>
                <a:latin typeface="Times New Roman" panose="02020603050405020304" pitchFamily="18" charset="0"/>
                <a:cs typeface="Times New Roman" panose="02020603050405020304" pitchFamily="18" charset="0"/>
              </a:rPr>
              <a:t>tidak</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mendukung</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pencapaian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misi</a:t>
            </a:r>
            <a:r>
              <a:rPr lang="en-US" sz="1800" b="0" i="0" dirty="0">
                <a:solidFill>
                  <a:srgbClr val="000000"/>
                </a:solidFill>
                <a:effectLst/>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endParaRPr lang="en-US" sz="1600" b="0" i="0" dirty="0">
              <a:solidFill>
                <a:schemeClr val="tx1"/>
              </a:solidFill>
              <a:effectLst/>
              <a:latin typeface="Times New Roman" panose="02020603050405020304" pitchFamily="18" charset="0"/>
              <a:cs typeface="Times New Roman" panose="02020603050405020304" pitchFamily="18" charset="0"/>
            </a:endParaRPr>
          </a:p>
          <a:p>
            <a:pPr marL="285750" indent="-285750" algn="just">
              <a:spcAft>
                <a:spcPts val="600"/>
              </a:spcAft>
              <a:buFont typeface="Arial" panose="020B0604020202020204" pitchFamily="34" charset="0"/>
              <a:buChar char="•"/>
            </a:pPr>
            <a:r>
              <a:rPr lang="en-US" sz="1800" b="1" i="0" dirty="0" err="1">
                <a:solidFill>
                  <a:srgbClr val="000000"/>
                </a:solidFill>
                <a:effectLst/>
                <a:latin typeface="Times New Roman" panose="02020603050405020304" pitchFamily="18" charset="0"/>
                <a:cs typeface="Times New Roman" panose="02020603050405020304" pitchFamily="18" charset="0"/>
              </a:rPr>
              <a:t>Operasi</a:t>
            </a:r>
            <a:r>
              <a:rPr lang="en-US" sz="1800" b="1" i="0" dirty="0">
                <a:solidFill>
                  <a:srgbClr val="000000"/>
                </a:solidFill>
                <a:effectLst/>
                <a:latin typeface="Times New Roman" panose="02020603050405020304" pitchFamily="18" charset="0"/>
                <a:cs typeface="Times New Roman" panose="02020603050405020304" pitchFamily="18" charset="0"/>
              </a:rPr>
              <a:t> (Operations): </a:t>
            </a:r>
            <a:r>
              <a:rPr lang="en-US" sz="1800" b="0" i="0" dirty="0" err="1">
                <a:solidFill>
                  <a:srgbClr val="000000"/>
                </a:solidFill>
                <a:effectLst/>
                <a:latin typeface="Times New Roman" panose="02020603050405020304" pitchFamily="18" charset="0"/>
                <a:cs typeface="Times New Roman" panose="02020603050405020304" pitchFamily="18" charset="0"/>
              </a:rPr>
              <a:t>risiko</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dimana</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sistem</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informasi</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menimbulkan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beban</a:t>
            </a:r>
            <a:br>
              <a:rPr lang="en-US" sz="1800" b="0" i="0" dirty="0">
                <a:solidFill>
                  <a:srgbClr val="000000"/>
                </a:solidFill>
                <a:effectLst/>
                <a:latin typeface="Times New Roman" panose="02020603050405020304" pitchFamily="18" charset="0"/>
                <a:cs typeface="Times New Roman" panose="02020603050405020304" pitchFamily="18" charset="0"/>
              </a:rPr>
            </a:br>
            <a:r>
              <a:rPr lang="en-US" sz="1800" b="0" i="0" dirty="0">
                <a:solidFill>
                  <a:srgbClr val="000000"/>
                </a:solidFill>
                <a:effectLst/>
                <a:latin typeface="Times New Roman" panose="02020603050405020304" pitchFamily="18" charset="0"/>
                <a:cs typeface="Times New Roman" panose="02020603050405020304" pitchFamily="18" charset="0"/>
              </a:rPr>
              <a:t>yang </a:t>
            </a:r>
            <a:r>
              <a:rPr lang="en-US" sz="1800" b="0" i="0" dirty="0" err="1">
                <a:solidFill>
                  <a:srgbClr val="000000"/>
                </a:solidFill>
                <a:effectLst/>
                <a:latin typeface="Times New Roman" panose="02020603050405020304" pitchFamily="18" charset="0"/>
                <a:cs typeface="Times New Roman" panose="02020603050405020304" pitchFamily="18" charset="0"/>
              </a:rPr>
              <a:t>terlalu</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besar</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bagi</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organisasi</a:t>
            </a:r>
            <a:r>
              <a:rPr lang="en-US" sz="1600" dirty="0">
                <a:solidFill>
                  <a:schemeClr val="tx1"/>
                </a:solidFill>
                <a:latin typeface="Times New Roman" panose="02020603050405020304" pitchFamily="18" charset="0"/>
                <a:cs typeface="Times New Roman" panose="02020603050405020304" pitchFamily="18" charset="0"/>
              </a:rPr>
              <a:t>.</a:t>
            </a:r>
          </a:p>
          <a:p>
            <a:pPr marL="285750" indent="-285750" algn="just">
              <a:spcAft>
                <a:spcPts val="600"/>
              </a:spcAft>
              <a:buFont typeface="Arial" panose="020B0604020202020204" pitchFamily="34" charset="0"/>
              <a:buChar char="•"/>
            </a:pPr>
            <a:r>
              <a:rPr lang="en-US" sz="1800" b="1" i="0" dirty="0" err="1">
                <a:solidFill>
                  <a:srgbClr val="000000"/>
                </a:solidFill>
                <a:effectLst/>
                <a:latin typeface="Times New Roman" panose="02020603050405020304" pitchFamily="18" charset="0"/>
                <a:cs typeface="Times New Roman" panose="02020603050405020304" pitchFamily="18" charset="0"/>
              </a:rPr>
              <a:t>Pelaporan</a:t>
            </a:r>
            <a:r>
              <a:rPr lang="en-US" sz="1800" b="1" i="0" dirty="0">
                <a:solidFill>
                  <a:srgbClr val="000000"/>
                </a:solidFill>
                <a:effectLst/>
                <a:latin typeface="Times New Roman" panose="02020603050405020304" pitchFamily="18" charset="0"/>
                <a:cs typeface="Times New Roman" panose="02020603050405020304" pitchFamily="18" charset="0"/>
              </a:rPr>
              <a:t> (Reporting): </a:t>
            </a:r>
            <a:r>
              <a:rPr lang="en-US" sz="1800" b="0" i="0" dirty="0" err="1">
                <a:solidFill>
                  <a:srgbClr val="000000"/>
                </a:solidFill>
                <a:effectLst/>
                <a:latin typeface="Times New Roman" panose="02020603050405020304" pitchFamily="18" charset="0"/>
                <a:cs typeface="Times New Roman" panose="02020603050405020304" pitchFamily="18" charset="0"/>
              </a:rPr>
              <a:t>risiko</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dimana</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sistem</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informasi</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tidak</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dapat</a:t>
            </a:r>
            <a:br>
              <a:rPr lang="en-US" sz="1800" b="0" i="0" dirty="0">
                <a:solidFill>
                  <a:srgbClr val="000000"/>
                </a:solidFill>
                <a:effectLst/>
                <a:latin typeface="Times New Roman" panose="02020603050405020304" pitchFamily="18" charset="0"/>
                <a:cs typeface="Times New Roman" panose="02020603050405020304" pitchFamily="18" charset="0"/>
              </a:rPr>
            </a:br>
            <a:r>
              <a:rPr lang="en-US" sz="1800" b="0" i="0" dirty="0" err="1">
                <a:solidFill>
                  <a:srgbClr val="000000"/>
                </a:solidFill>
                <a:effectLst/>
                <a:latin typeface="Times New Roman" panose="02020603050405020304" pitchFamily="18" charset="0"/>
                <a:cs typeface="Times New Roman" panose="02020603050405020304" pitchFamily="18" charset="0"/>
              </a:rPr>
              <a:t>diandalkan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untuk</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menghasilkan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informasi</a:t>
            </a:r>
            <a:r>
              <a:rPr lang="en-US" sz="1800" b="0" i="0" dirty="0">
                <a:solidFill>
                  <a:srgbClr val="000000"/>
                </a:solidFill>
                <a:effectLst/>
                <a:latin typeface="Times New Roman" panose="02020603050405020304" pitchFamily="18" charset="0"/>
                <a:cs typeface="Times New Roman" panose="02020603050405020304" pitchFamily="18" charset="0"/>
              </a:rPr>
              <a:t> yang </a:t>
            </a:r>
            <a:r>
              <a:rPr lang="en-US" sz="1800" b="0" i="0" dirty="0" err="1">
                <a:solidFill>
                  <a:srgbClr val="000000"/>
                </a:solidFill>
                <a:effectLst/>
                <a:latin typeface="Times New Roman" panose="02020603050405020304" pitchFamily="18" charset="0"/>
                <a:cs typeface="Times New Roman" panose="02020603050405020304" pitchFamily="18" charset="0"/>
              </a:rPr>
              <a:t>akurat</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lengkap</a:t>
            </a:r>
            <a:r>
              <a:rPr lang="en-US" sz="1800" b="0" i="0" dirty="0">
                <a:solidFill>
                  <a:srgbClr val="000000"/>
                </a:solidFill>
                <a:effectLst/>
                <a:latin typeface="Times New Roman" panose="02020603050405020304" pitchFamily="18" charset="0"/>
                <a:cs typeface="Times New Roman" panose="02020603050405020304" pitchFamily="18" charset="0"/>
              </a:rPr>
              <a:t> dan </a:t>
            </a:r>
            <a:r>
              <a:rPr lang="en-US" sz="1800" b="0" i="0" dirty="0" err="1">
                <a:solidFill>
                  <a:srgbClr val="000000"/>
                </a:solidFill>
                <a:effectLst/>
                <a:latin typeface="Times New Roman" panose="02020603050405020304" pitchFamily="18" charset="0"/>
                <a:cs typeface="Times New Roman" panose="02020603050405020304" pitchFamily="18" charset="0"/>
              </a:rPr>
              <a:t>tepat</a:t>
            </a:r>
            <a:br>
              <a:rPr lang="en-US" sz="1800" b="0" i="0" dirty="0">
                <a:solidFill>
                  <a:srgbClr val="000000"/>
                </a:solidFill>
                <a:effectLst/>
                <a:latin typeface="Times New Roman" panose="02020603050405020304" pitchFamily="18" charset="0"/>
                <a:cs typeface="Times New Roman" panose="02020603050405020304" pitchFamily="18" charset="0"/>
              </a:rPr>
            </a:br>
            <a:r>
              <a:rPr lang="en-US" sz="1800" b="0" i="0" dirty="0" err="1">
                <a:solidFill>
                  <a:srgbClr val="000000"/>
                </a:solidFill>
                <a:effectLst/>
                <a:latin typeface="Times New Roman" panose="02020603050405020304" pitchFamily="18" charset="0"/>
                <a:cs typeface="Times New Roman" panose="02020603050405020304" pitchFamily="18" charset="0"/>
              </a:rPr>
              <a:t>waktu</a:t>
            </a:r>
            <a:r>
              <a:rPr lang="en-US" sz="1800" b="0" i="0" dirty="0">
                <a:solidFill>
                  <a:srgbClr val="000000"/>
                </a:solidFill>
                <a:effectLst/>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endParaRPr lang="en-US" sz="1600" b="0" i="0" dirty="0">
              <a:solidFill>
                <a:srgbClr val="000000"/>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BF97F5A-5CF7-4AA2-9F98-5650396A8EBA}"/>
              </a:ext>
            </a:extLst>
          </p:cNvPr>
          <p:cNvSpPr txBox="1"/>
          <p:nvPr/>
        </p:nvSpPr>
        <p:spPr>
          <a:xfrm>
            <a:off x="947582" y="4558725"/>
            <a:ext cx="7248832" cy="584775"/>
          </a:xfrm>
          <a:prstGeom prst="rect">
            <a:avLst/>
          </a:prstGeom>
          <a:noFill/>
        </p:spPr>
        <p:txBody>
          <a:bodyPr wrap="square">
            <a:spAutoFit/>
          </a:bodyPr>
          <a:lstStyle/>
          <a:p>
            <a:pPr algn="ctr"/>
            <a:r>
              <a:rPr lang="en-US" sz="1800" dirty="0">
                <a:solidFill>
                  <a:srgbClr val="242021"/>
                </a:solidFill>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Zuraidah</a:t>
            </a:r>
            <a:r>
              <a:rPr lang="en-US" dirty="0">
                <a:latin typeface="Times New Roman" panose="02020603050405020304" pitchFamily="18" charset="0"/>
                <a:cs typeface="Times New Roman" panose="02020603050405020304" pitchFamily="18" charset="0"/>
              </a:rPr>
              <a:t>, Eva., </a:t>
            </a:r>
            <a:r>
              <a:rPr lang="en-US" dirty="0" err="1">
                <a:latin typeface="Times New Roman" panose="02020603050405020304" pitchFamily="18" charset="0"/>
                <a:cs typeface="Times New Roman" panose="02020603050405020304" pitchFamily="18" charset="0"/>
              </a:rPr>
              <a:t>Budihartanti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Cahyani</a:t>
            </a:r>
            <a:r>
              <a:rPr lang="en-US" dirty="0">
                <a:latin typeface="Times New Roman" panose="02020603050405020304" pitchFamily="18" charset="0"/>
                <a:cs typeface="Times New Roman" panose="02020603050405020304" pitchFamily="18" charset="0"/>
              </a:rPr>
              <a:t>.</a:t>
            </a:r>
            <a:r>
              <a:rPr lang="en-US" sz="1400" b="0" i="0" dirty="0">
                <a:solidFill>
                  <a:srgbClr val="000000"/>
                </a:solidFill>
                <a:effectLst/>
                <a:latin typeface="Times New Roman" panose="02020603050405020304" pitchFamily="18" charset="0"/>
              </a:rPr>
              <a:t> Audit </a:t>
            </a:r>
            <a:r>
              <a:rPr lang="en-US" sz="1400" b="0" i="0" dirty="0" err="1">
                <a:solidFill>
                  <a:srgbClr val="000000"/>
                </a:solidFill>
                <a:effectLst/>
                <a:latin typeface="Times New Roman" panose="02020603050405020304" pitchFamily="18" charset="0"/>
              </a:rPr>
              <a:t>Sistem</a:t>
            </a:r>
            <a:r>
              <a:rPr lang="en-US" sz="1400" b="0" i="0" dirty="0">
                <a:solidFill>
                  <a:srgbClr val="000000"/>
                </a:solidFill>
                <a:effectLst/>
                <a:latin typeface="Times New Roman" panose="02020603050405020304" pitchFamily="18" charset="0"/>
              </a:rPr>
              <a:t> </a:t>
            </a:r>
            <a:r>
              <a:rPr lang="en-US" sz="1400" b="0" i="0" dirty="0" err="1">
                <a:solidFill>
                  <a:srgbClr val="000000"/>
                </a:solidFill>
                <a:effectLst/>
                <a:latin typeface="Times New Roman" panose="02020603050405020304" pitchFamily="18" charset="0"/>
              </a:rPr>
              <a:t>Informasi</a:t>
            </a:r>
            <a:r>
              <a:rPr lang="en-US" sz="1400" b="0" i="0" dirty="0">
                <a:solidFill>
                  <a:srgbClr val="000000"/>
                </a:solidFill>
                <a:effectLst/>
                <a:latin typeface="Times New Roman" panose="02020603050405020304" pitchFamily="18" charset="0"/>
              </a:rPr>
              <a:t>, Audit </a:t>
            </a:r>
            <a:r>
              <a:rPr lang="en-US" sz="1400" b="0" i="0" dirty="0" err="1">
                <a:solidFill>
                  <a:srgbClr val="000000"/>
                </a:solidFill>
                <a:effectLst/>
                <a:latin typeface="Times New Roman" panose="02020603050405020304" pitchFamily="18" charset="0"/>
              </a:rPr>
              <a:t>Sistem</a:t>
            </a:r>
            <a:r>
              <a:rPr lang="en-US" sz="1400" b="0" i="0" dirty="0">
                <a:solidFill>
                  <a:srgbClr val="000000"/>
                </a:solidFill>
                <a:effectLst/>
                <a:latin typeface="Times New Roman" panose="02020603050405020304" pitchFamily="18" charset="0"/>
              </a:rPr>
              <a:t> </a:t>
            </a:r>
            <a:r>
              <a:rPr lang="en-US" sz="1400" b="0" i="0" dirty="0" err="1">
                <a:solidFill>
                  <a:srgbClr val="000000"/>
                </a:solidFill>
                <a:effectLst/>
                <a:latin typeface="Times New Roman" panose="02020603050405020304" pitchFamily="18" charset="0"/>
              </a:rPr>
              <a:t>Informasi</a:t>
            </a:r>
            <a:r>
              <a:rPr lang="en-US" sz="1400" b="0" i="0" dirty="0">
                <a:solidFill>
                  <a:srgbClr val="000000"/>
                </a:solidFill>
                <a:effectLst/>
                <a:latin typeface="Times New Roman" panose="02020603050405020304" pitchFamily="18" charset="0"/>
              </a:rPr>
              <a:t> dan </a:t>
            </a:r>
            <a:r>
              <a:rPr lang="en-US" sz="1400" b="0" i="0" dirty="0" err="1">
                <a:solidFill>
                  <a:srgbClr val="000000"/>
                </a:solidFill>
                <a:effectLst/>
                <a:latin typeface="Times New Roman" panose="02020603050405020304" pitchFamily="18" charset="0"/>
              </a:rPr>
              <a:t>Manjemen</a:t>
            </a:r>
            <a:r>
              <a:rPr lang="en-US" sz="1400" b="0" i="0" dirty="0">
                <a:solidFill>
                  <a:srgbClr val="000000"/>
                </a:solidFill>
                <a:effectLst/>
                <a:latin typeface="Times New Roman" panose="02020603050405020304" pitchFamily="18" charset="0"/>
              </a:rPr>
              <a:t> </a:t>
            </a:r>
            <a:r>
              <a:rPr lang="en-US" sz="1400" b="0" i="0" dirty="0" err="1">
                <a:solidFill>
                  <a:srgbClr val="000000"/>
                </a:solidFill>
                <a:effectLst/>
                <a:latin typeface="Times New Roman" panose="02020603050405020304" pitchFamily="18" charset="0"/>
              </a:rPr>
              <a:t>menggunakan</a:t>
            </a:r>
            <a:r>
              <a:rPr lang="en-US" sz="1400" b="0" i="0" dirty="0">
                <a:solidFill>
                  <a:srgbClr val="000000"/>
                </a:solidFill>
                <a:effectLst/>
                <a:latin typeface="Times New Roman" panose="02020603050405020304" pitchFamily="18" charset="0"/>
              </a:rPr>
              <a:t> </a:t>
            </a:r>
            <a:r>
              <a:rPr lang="en-US" sz="1400" b="0" i="0" dirty="0" err="1">
                <a:solidFill>
                  <a:srgbClr val="000000"/>
                </a:solidFill>
                <a:effectLst/>
                <a:latin typeface="Times New Roman" panose="02020603050405020304" pitchFamily="18" charset="0"/>
              </a:rPr>
              <a:t>Cobit</a:t>
            </a:r>
            <a:r>
              <a:rPr lang="en-US" sz="1400" b="0" i="0" dirty="0">
                <a:solidFill>
                  <a:srgbClr val="000000"/>
                </a:solidFill>
                <a:effectLst/>
                <a:latin typeface="Times New Roman" panose="02020603050405020304" pitchFamily="18" charset="0"/>
              </a:rPr>
              <a:t> 4 dan 5, GRAHA ILMU, Yogyakarta, 2021), </a:t>
            </a:r>
          </a:p>
        </p:txBody>
      </p:sp>
    </p:spTree>
    <p:extLst>
      <p:ext uri="{BB962C8B-B14F-4D97-AF65-F5344CB8AC3E}">
        <p14:creationId xmlns:p14="http://schemas.microsoft.com/office/powerpoint/2010/main" val="3458330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51421" y="400050"/>
            <a:ext cx="4992329" cy="742950"/>
          </a:xfrm>
        </p:spPr>
        <p:txBody>
          <a:bodyPr/>
          <a:lstStyle/>
          <a:p>
            <a:pPr algn="ctr"/>
            <a:r>
              <a:rPr lang="en-US" sz="1800" dirty="0"/>
              <a:t>Arsitektur SNI ISO 31000</a:t>
            </a:r>
          </a:p>
        </p:txBody>
      </p:sp>
      <p:sp>
        <p:nvSpPr>
          <p:cNvPr id="43" name="TextBox 42"/>
          <p:cNvSpPr txBox="1"/>
          <p:nvPr/>
        </p:nvSpPr>
        <p:spPr>
          <a:xfrm>
            <a:off x="1485900" y="4878601"/>
            <a:ext cx="4972050" cy="219291"/>
          </a:xfrm>
          <a:prstGeom prst="rect">
            <a:avLst/>
          </a:prstGeom>
          <a:noFill/>
        </p:spPr>
        <p:txBody>
          <a:bodyPr wrap="square" rtlCol="0">
            <a:spAutoFit/>
          </a:bodyPr>
          <a:lstStyle/>
          <a:p>
            <a:r>
              <a:rPr lang="en-US" sz="825" dirty="0">
                <a:solidFill>
                  <a:schemeClr val="bg1"/>
                </a:solidFill>
                <a:latin typeface="Arial" panose="020B0604020202020204" pitchFamily="34" charset="0"/>
                <a:ea typeface="Helvetica Neue Light" pitchFamily="2" charset="2"/>
                <a:cs typeface="Arial" panose="020B0604020202020204" pitchFamily="34" charset="0"/>
              </a:rPr>
              <a:t>Source: ISO 31000:2018</a:t>
            </a:r>
          </a:p>
        </p:txBody>
      </p:sp>
      <p:sp>
        <p:nvSpPr>
          <p:cNvPr id="55" name="Slide Number Placeholder 54"/>
          <p:cNvSpPr>
            <a:spLocks noGrp="1"/>
          </p:cNvSpPr>
          <p:nvPr>
            <p:ph type="sldNum" sz="quarter" idx="12"/>
          </p:nvPr>
        </p:nvSpPr>
        <p:spPr/>
        <p:txBody>
          <a:bodyPr/>
          <a:lstStyle/>
          <a:p>
            <a:fld id="{1FCE83DB-C2D4-4EA6-9CCF-4C285AF157D2}" type="slidenum">
              <a:rPr lang="en-US" smtClean="0">
                <a:latin typeface="Arial" panose="020B0604020202020204" pitchFamily="34" charset="0"/>
                <a:cs typeface="Arial" panose="020B0604020202020204" pitchFamily="34" charset="0"/>
              </a:rPr>
              <a:t>22</a:t>
            </a:fld>
            <a:endParaRPr lang="en-US" dirty="0">
              <a:latin typeface="Arial" panose="020B0604020202020204" pitchFamily="34" charset="0"/>
              <a:cs typeface="Arial" panose="020B0604020202020204" pitchFamily="34" charset="0"/>
            </a:endParaRPr>
          </a:p>
        </p:txBody>
      </p:sp>
      <p:pic>
        <p:nvPicPr>
          <p:cNvPr id="70" name="Picture 69"/>
          <p:cNvPicPr>
            <a:picLocks noChangeAspect="1"/>
          </p:cNvPicPr>
          <p:nvPr/>
        </p:nvPicPr>
        <p:blipFill>
          <a:blip r:embed="rId2"/>
          <a:stretch>
            <a:fillRect/>
          </a:stretch>
        </p:blipFill>
        <p:spPr>
          <a:xfrm>
            <a:off x="1974975" y="1287503"/>
            <a:ext cx="5194050" cy="3485549"/>
          </a:xfrm>
          <a:prstGeom prst="rect">
            <a:avLst/>
          </a:prstGeom>
        </p:spPr>
      </p:pic>
      <p:sp>
        <p:nvSpPr>
          <p:cNvPr id="71" name="TextBox 70"/>
          <p:cNvSpPr txBox="1"/>
          <p:nvPr/>
        </p:nvSpPr>
        <p:spPr>
          <a:xfrm>
            <a:off x="1539360" y="971550"/>
            <a:ext cx="6057900" cy="253916"/>
          </a:xfrm>
          <a:prstGeom prst="rect">
            <a:avLst/>
          </a:prstGeom>
          <a:noFill/>
        </p:spPr>
        <p:txBody>
          <a:bodyPr wrap="square" rtlCol="0">
            <a:spAutoFit/>
          </a:bodyPr>
          <a:lstStyle/>
          <a:p>
            <a:pPr algn="ctr"/>
            <a:r>
              <a:rPr lang="en-US" sz="1050" b="1" dirty="0">
                <a:latin typeface="Arial" panose="020B0604020202020204" pitchFamily="34" charset="0"/>
                <a:ea typeface="Helvetica Neue Light" pitchFamily="2" charset="2"/>
                <a:cs typeface="Arial" panose="020B0604020202020204" pitchFamily="34" charset="0"/>
              </a:rPr>
              <a:t>ISO 31000:2018 Risk management – Guidelines</a:t>
            </a:r>
          </a:p>
        </p:txBody>
      </p:sp>
      <p:sp>
        <p:nvSpPr>
          <p:cNvPr id="2" name="TextBox 1">
            <a:extLst>
              <a:ext uri="{FF2B5EF4-FFF2-40B4-BE49-F238E27FC236}">
                <a16:creationId xmlns:a16="http://schemas.microsoft.com/office/drawing/2014/main" id="{0A939BD6-1B15-6F59-A263-2512705F24EA}"/>
              </a:ext>
            </a:extLst>
          </p:cNvPr>
          <p:cNvSpPr txBox="1"/>
          <p:nvPr/>
        </p:nvSpPr>
        <p:spPr>
          <a:xfrm>
            <a:off x="2738163" y="4837672"/>
            <a:ext cx="4423006" cy="307777"/>
          </a:xfrm>
          <a:prstGeom prst="rect">
            <a:avLst/>
          </a:prstGeom>
          <a:noFill/>
        </p:spPr>
        <p:txBody>
          <a:bodyPr wrap="none" rtlCol="0">
            <a:spAutoFit/>
          </a:bodyPr>
          <a:lstStyle/>
          <a:p>
            <a:r>
              <a:rPr lang="en-US" dirty="0"/>
              <a:t>Ref: Center for Risk Management Studies Indonesia</a:t>
            </a:r>
            <a:endParaRPr lang="id-ID" dirty="0"/>
          </a:p>
        </p:txBody>
      </p:sp>
    </p:spTree>
  </p:cSld>
  <p:clrMapOvr>
    <a:masterClrMapping/>
  </p:clrMapOvr>
  <p:transition>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100" dirty="0"/>
              <a:t>Arsitektur SNI ISO 31000</a:t>
            </a:r>
          </a:p>
        </p:txBody>
      </p:sp>
      <p:sp>
        <p:nvSpPr>
          <p:cNvPr id="4" name="Slide Number Placeholder 3"/>
          <p:cNvSpPr>
            <a:spLocks noGrp="1"/>
          </p:cNvSpPr>
          <p:nvPr>
            <p:ph type="sldNum" sz="quarter" idx="12"/>
          </p:nvPr>
        </p:nvSpPr>
        <p:spPr/>
        <p:txBody>
          <a:bodyPr/>
          <a:lstStyle/>
          <a:p>
            <a:fld id="{51A2A3F6-D882-4108-8115-9FD713D7B423}" type="slidenum">
              <a:rPr lang="en-US" smtClean="0">
                <a:latin typeface="Arial" panose="020B0604020202020204" pitchFamily="34" charset="0"/>
                <a:cs typeface="Arial" panose="020B0604020202020204" pitchFamily="34" charset="0"/>
              </a:rPr>
              <a:t>23</a:t>
            </a:fld>
            <a:endParaRPr lang="en-US" dirty="0">
              <a:latin typeface="Arial" panose="020B0604020202020204" pitchFamily="34" charset="0"/>
              <a:cs typeface="Arial" panose="020B0604020202020204" pitchFamily="34" charset="0"/>
            </a:endParaRPr>
          </a:p>
        </p:txBody>
      </p:sp>
      <p:sp>
        <p:nvSpPr>
          <p:cNvPr id="6" name="Content Placeholder 2"/>
          <p:cNvSpPr>
            <a:spLocks noGrp="1"/>
          </p:cNvSpPr>
          <p:nvPr>
            <p:ph idx="1"/>
          </p:nvPr>
        </p:nvSpPr>
        <p:spPr/>
        <p:txBody>
          <a:bodyPr>
            <a:normAutofit/>
          </a:bodyPr>
          <a:lstStyle/>
          <a:p>
            <a:pPr marL="0" indent="0">
              <a:buNone/>
            </a:pPr>
            <a:r>
              <a:rPr lang="en-US" sz="1200" dirty="0" err="1"/>
              <a:t>Keterkaitan</a:t>
            </a:r>
            <a:r>
              <a:rPr lang="en-US" sz="1200" dirty="0"/>
              <a:t> </a:t>
            </a:r>
            <a:r>
              <a:rPr lang="en-US" sz="1200" dirty="0" err="1"/>
              <a:t>antara</a:t>
            </a:r>
            <a:r>
              <a:rPr lang="en-US" sz="1200" dirty="0"/>
              <a:t> </a:t>
            </a:r>
            <a:r>
              <a:rPr lang="en-US" sz="1200" dirty="0" err="1"/>
              <a:t>prinsip</a:t>
            </a:r>
            <a:r>
              <a:rPr lang="en-US" sz="1200" dirty="0"/>
              <a:t> </a:t>
            </a:r>
            <a:r>
              <a:rPr lang="en-US" sz="1200" dirty="0" err="1"/>
              <a:t>manajemen</a:t>
            </a:r>
            <a:r>
              <a:rPr lang="en-US" sz="1200" dirty="0"/>
              <a:t> </a:t>
            </a:r>
            <a:r>
              <a:rPr lang="en-US" sz="1200" dirty="0" err="1"/>
              <a:t>risiko</a:t>
            </a:r>
            <a:r>
              <a:rPr lang="en-US" sz="1200" dirty="0"/>
              <a:t>, </a:t>
            </a:r>
            <a:r>
              <a:rPr lang="en-US" sz="1200" dirty="0" err="1"/>
              <a:t>kerangka</a:t>
            </a:r>
            <a:r>
              <a:rPr lang="en-US" sz="1200" dirty="0"/>
              <a:t> </a:t>
            </a:r>
            <a:r>
              <a:rPr lang="en-US" sz="1200" dirty="0" err="1"/>
              <a:t>kerja</a:t>
            </a:r>
            <a:r>
              <a:rPr lang="en-US" sz="1200" dirty="0"/>
              <a:t> </a:t>
            </a:r>
            <a:r>
              <a:rPr lang="en-US" sz="1200" dirty="0" err="1"/>
              <a:t>manajemen</a:t>
            </a:r>
            <a:r>
              <a:rPr lang="en-US" sz="1200" dirty="0"/>
              <a:t> </a:t>
            </a:r>
            <a:r>
              <a:rPr lang="en-US" sz="1200" dirty="0" err="1"/>
              <a:t>risiko</a:t>
            </a:r>
            <a:r>
              <a:rPr lang="en-US" sz="1200" dirty="0"/>
              <a:t>, </a:t>
            </a:r>
            <a:r>
              <a:rPr lang="en-US" sz="1200" dirty="0" err="1"/>
              <a:t>dan</a:t>
            </a:r>
            <a:r>
              <a:rPr lang="en-US" sz="1200" dirty="0"/>
              <a:t> proses </a:t>
            </a:r>
            <a:r>
              <a:rPr lang="en-US" sz="1200" dirty="0" err="1"/>
              <a:t>manajemen</a:t>
            </a:r>
            <a:r>
              <a:rPr lang="en-US" sz="1200" dirty="0"/>
              <a:t> </a:t>
            </a:r>
            <a:r>
              <a:rPr lang="en-US" sz="1200" dirty="0" err="1"/>
              <a:t>risiko</a:t>
            </a:r>
            <a:r>
              <a:rPr lang="en-US" sz="1200" dirty="0"/>
              <a:t> </a:t>
            </a:r>
            <a:r>
              <a:rPr lang="en-US" sz="1200" dirty="0" err="1"/>
              <a:t>adalah</a:t>
            </a:r>
            <a:r>
              <a:rPr lang="en-US" sz="1200" dirty="0"/>
              <a:t>:</a:t>
            </a:r>
          </a:p>
          <a:p>
            <a:pPr>
              <a:spcBef>
                <a:spcPts val="900"/>
              </a:spcBef>
              <a:buFont typeface="Arial" panose="020B0604020202020204" pitchFamily="34" charset="0"/>
              <a:buChar char="•"/>
            </a:pPr>
            <a:r>
              <a:rPr lang="en-US" sz="1200" dirty="0" err="1"/>
              <a:t>Prinsip-prinsip</a:t>
            </a:r>
            <a:r>
              <a:rPr lang="en-US" sz="1200" dirty="0"/>
              <a:t> </a:t>
            </a:r>
            <a:r>
              <a:rPr lang="en-US" sz="1200" dirty="0" err="1"/>
              <a:t>manajemen</a:t>
            </a:r>
            <a:r>
              <a:rPr lang="en-US" sz="1200" dirty="0"/>
              <a:t> </a:t>
            </a:r>
            <a:r>
              <a:rPr lang="en-US" sz="1200" dirty="0" err="1"/>
              <a:t>risiko</a:t>
            </a:r>
            <a:r>
              <a:rPr lang="en-US" sz="1200" dirty="0"/>
              <a:t> </a:t>
            </a:r>
            <a:r>
              <a:rPr lang="en-US" sz="1200" dirty="0" err="1"/>
              <a:t>adalah</a:t>
            </a:r>
            <a:r>
              <a:rPr lang="en-US" sz="1200" dirty="0"/>
              <a:t> </a:t>
            </a:r>
            <a:r>
              <a:rPr lang="en-US" sz="1200" dirty="0" err="1"/>
              <a:t>landasan</a:t>
            </a:r>
            <a:r>
              <a:rPr lang="en-US" sz="1200" dirty="0"/>
              <a:t> </a:t>
            </a:r>
            <a:r>
              <a:rPr lang="en-US" sz="1200" dirty="0" err="1"/>
              <a:t>paradigma</a:t>
            </a:r>
            <a:r>
              <a:rPr lang="en-US" sz="1200" dirty="0"/>
              <a:t> </a:t>
            </a:r>
            <a:r>
              <a:rPr lang="en-US" sz="1200" dirty="0" err="1"/>
              <a:t>untuk</a:t>
            </a:r>
            <a:r>
              <a:rPr lang="en-US" sz="1200" dirty="0"/>
              <a:t> </a:t>
            </a:r>
            <a:r>
              <a:rPr lang="en-US" sz="1200" dirty="0" err="1"/>
              <a:t>melaksanakan</a:t>
            </a:r>
            <a:r>
              <a:rPr lang="en-US" sz="1200" dirty="0"/>
              <a:t> </a:t>
            </a:r>
            <a:r>
              <a:rPr lang="en-US" sz="1200" dirty="0" err="1"/>
              <a:t>secara</a:t>
            </a:r>
            <a:r>
              <a:rPr lang="en-US" sz="1200" dirty="0"/>
              <a:t> </a:t>
            </a:r>
            <a:r>
              <a:rPr lang="en-US" sz="1200" dirty="0" err="1"/>
              <a:t>efektif</a:t>
            </a:r>
            <a:r>
              <a:rPr lang="en-US" sz="1200" dirty="0"/>
              <a:t> </a:t>
            </a:r>
            <a:r>
              <a:rPr lang="en-US" sz="1200" dirty="0" err="1"/>
              <a:t>kerangka</a:t>
            </a:r>
            <a:r>
              <a:rPr lang="en-US" sz="1200" dirty="0"/>
              <a:t> </a:t>
            </a:r>
            <a:r>
              <a:rPr lang="en-US" sz="1200" dirty="0" err="1"/>
              <a:t>kerja</a:t>
            </a:r>
            <a:r>
              <a:rPr lang="en-US" sz="1200" dirty="0"/>
              <a:t> </a:t>
            </a:r>
            <a:r>
              <a:rPr lang="en-US" sz="1200" dirty="0" err="1"/>
              <a:t>dan</a:t>
            </a:r>
            <a:r>
              <a:rPr lang="en-US" sz="1200" dirty="0"/>
              <a:t> proses </a:t>
            </a:r>
            <a:r>
              <a:rPr lang="en-US" sz="1200" dirty="0" err="1"/>
              <a:t>manajemen</a:t>
            </a:r>
            <a:r>
              <a:rPr lang="en-US" sz="1200" dirty="0"/>
              <a:t> </a:t>
            </a:r>
            <a:r>
              <a:rPr lang="en-US" sz="1200" dirty="0" err="1"/>
              <a:t>risiko</a:t>
            </a:r>
            <a:r>
              <a:rPr lang="en-US" sz="1200" dirty="0"/>
              <a:t> di </a:t>
            </a:r>
            <a:r>
              <a:rPr lang="en-US" sz="1200" dirty="0" err="1"/>
              <a:t>setiap</a:t>
            </a:r>
            <a:r>
              <a:rPr lang="en-US" sz="1200" dirty="0"/>
              <a:t> </a:t>
            </a:r>
            <a:r>
              <a:rPr lang="en-US" sz="1200" dirty="0" err="1"/>
              <a:t>tingkatan</a:t>
            </a:r>
            <a:r>
              <a:rPr lang="en-US" sz="1200" dirty="0"/>
              <a:t> </a:t>
            </a:r>
            <a:r>
              <a:rPr lang="en-US" sz="1200" dirty="0" err="1"/>
              <a:t>organisasi</a:t>
            </a:r>
            <a:r>
              <a:rPr lang="en-US" sz="1200" dirty="0"/>
              <a:t>;</a:t>
            </a:r>
          </a:p>
          <a:p>
            <a:pPr>
              <a:spcBef>
                <a:spcPts val="900"/>
              </a:spcBef>
              <a:buFont typeface="Arial" panose="020B0604020202020204" pitchFamily="34" charset="0"/>
              <a:buChar char="•"/>
            </a:pPr>
            <a:r>
              <a:rPr lang="en-US" sz="1200" dirty="0" err="1"/>
              <a:t>Efektifitas</a:t>
            </a:r>
            <a:r>
              <a:rPr lang="en-US" sz="1200" dirty="0"/>
              <a:t> </a:t>
            </a:r>
            <a:r>
              <a:rPr lang="en-US" sz="1200" dirty="0" err="1"/>
              <a:t>kerangka</a:t>
            </a:r>
            <a:r>
              <a:rPr lang="en-US" sz="1200" dirty="0"/>
              <a:t> </a:t>
            </a:r>
            <a:r>
              <a:rPr lang="en-US" sz="1200" dirty="0" err="1"/>
              <a:t>kerja</a:t>
            </a:r>
            <a:r>
              <a:rPr lang="en-US" sz="1200" dirty="0"/>
              <a:t> </a:t>
            </a:r>
            <a:r>
              <a:rPr lang="en-US" sz="1200" dirty="0" err="1"/>
              <a:t>manajemen</a:t>
            </a:r>
            <a:r>
              <a:rPr lang="en-US" sz="1200" dirty="0"/>
              <a:t> </a:t>
            </a:r>
            <a:r>
              <a:rPr lang="en-US" sz="1200" dirty="0" err="1"/>
              <a:t>risiko</a:t>
            </a:r>
            <a:r>
              <a:rPr lang="en-US" sz="1200" dirty="0"/>
              <a:t> </a:t>
            </a:r>
            <a:r>
              <a:rPr lang="en-US" sz="1200" dirty="0" err="1"/>
              <a:t>sebagai</a:t>
            </a:r>
            <a:r>
              <a:rPr lang="en-US" sz="1200" dirty="0"/>
              <a:t> </a:t>
            </a:r>
            <a:r>
              <a:rPr lang="en-US" sz="1200" dirty="0" err="1"/>
              <a:t>fondasi</a:t>
            </a:r>
            <a:r>
              <a:rPr lang="en-US" sz="1200" dirty="0"/>
              <a:t> </a:t>
            </a:r>
            <a:r>
              <a:rPr lang="en-US" sz="1200" dirty="0" err="1"/>
              <a:t>dan</a:t>
            </a:r>
            <a:r>
              <a:rPr lang="en-US" sz="1200" dirty="0"/>
              <a:t> </a:t>
            </a:r>
            <a:r>
              <a:rPr lang="en-US" sz="1200" dirty="0" err="1"/>
              <a:t>tata</a:t>
            </a:r>
            <a:r>
              <a:rPr lang="en-US" sz="1200" dirty="0"/>
              <a:t> </a:t>
            </a:r>
            <a:r>
              <a:rPr lang="en-US" sz="1200" dirty="0" err="1"/>
              <a:t>kerja</a:t>
            </a:r>
            <a:r>
              <a:rPr lang="en-US" sz="1200" dirty="0"/>
              <a:t> </a:t>
            </a:r>
            <a:r>
              <a:rPr lang="en-US" sz="1200" dirty="0" err="1"/>
              <a:t>integrasi</a:t>
            </a:r>
            <a:r>
              <a:rPr lang="en-US" sz="1200" dirty="0"/>
              <a:t> proses </a:t>
            </a:r>
            <a:r>
              <a:rPr lang="en-US" sz="1200" dirty="0" err="1"/>
              <a:t>manajemen</a:t>
            </a:r>
            <a:r>
              <a:rPr lang="en-US" sz="1200" dirty="0"/>
              <a:t> </a:t>
            </a:r>
            <a:r>
              <a:rPr lang="en-US" sz="1200" dirty="0" err="1"/>
              <a:t>risiko</a:t>
            </a:r>
            <a:r>
              <a:rPr lang="en-US" sz="1200" dirty="0"/>
              <a:t> </a:t>
            </a:r>
            <a:r>
              <a:rPr lang="en-US" sz="1200" dirty="0" err="1"/>
              <a:t>akan</a:t>
            </a:r>
            <a:r>
              <a:rPr lang="en-US" sz="1200" dirty="0"/>
              <a:t> </a:t>
            </a:r>
            <a:r>
              <a:rPr lang="en-US" sz="1200" dirty="0" err="1"/>
              <a:t>menentukan</a:t>
            </a:r>
            <a:r>
              <a:rPr lang="en-US" sz="1200" dirty="0"/>
              <a:t> </a:t>
            </a:r>
            <a:r>
              <a:rPr lang="en-US" sz="1200" dirty="0" err="1"/>
              <a:t>keberhasilan</a:t>
            </a:r>
            <a:r>
              <a:rPr lang="en-US" sz="1200" dirty="0"/>
              <a:t> proses </a:t>
            </a:r>
            <a:r>
              <a:rPr lang="en-US" sz="1200" dirty="0" err="1"/>
              <a:t>manajemen</a:t>
            </a:r>
            <a:r>
              <a:rPr lang="en-US" sz="1200" dirty="0"/>
              <a:t> </a:t>
            </a:r>
            <a:r>
              <a:rPr lang="en-US" sz="1200" dirty="0" err="1"/>
              <a:t>risiko</a:t>
            </a:r>
            <a:r>
              <a:rPr lang="en-US" sz="1200" dirty="0"/>
              <a:t> </a:t>
            </a:r>
            <a:r>
              <a:rPr lang="en-US" sz="1200" dirty="0" err="1"/>
              <a:t>organisasi</a:t>
            </a:r>
            <a:r>
              <a:rPr lang="en-US" sz="1200" dirty="0"/>
              <a:t> di </a:t>
            </a:r>
            <a:r>
              <a:rPr lang="en-US" sz="1200" dirty="0" err="1"/>
              <a:t>seluruh</a:t>
            </a:r>
            <a:r>
              <a:rPr lang="en-US" sz="1200" dirty="0"/>
              <a:t> </a:t>
            </a:r>
            <a:r>
              <a:rPr lang="en-US" sz="1200" dirty="0" err="1"/>
              <a:t>tingkatan</a:t>
            </a:r>
            <a:r>
              <a:rPr lang="en-US" sz="1200" dirty="0"/>
              <a:t> </a:t>
            </a:r>
            <a:r>
              <a:rPr lang="en-US" sz="1200" dirty="0" err="1"/>
              <a:t>organisasi</a:t>
            </a:r>
            <a:r>
              <a:rPr lang="en-US" sz="1200" dirty="0"/>
              <a:t>;</a:t>
            </a:r>
          </a:p>
          <a:p>
            <a:pPr>
              <a:spcBef>
                <a:spcPts val="900"/>
              </a:spcBef>
              <a:buFont typeface="Arial" panose="020B0604020202020204" pitchFamily="34" charset="0"/>
              <a:buChar char="•"/>
            </a:pPr>
            <a:r>
              <a:rPr lang="en-US" sz="1200" dirty="0"/>
              <a:t>Proses </a:t>
            </a:r>
            <a:r>
              <a:rPr lang="en-US" sz="1200" dirty="0" err="1"/>
              <a:t>manajemen</a:t>
            </a:r>
            <a:r>
              <a:rPr lang="en-US" sz="1200" dirty="0"/>
              <a:t> </a:t>
            </a:r>
            <a:r>
              <a:rPr lang="en-US" sz="1200" dirty="0" err="1"/>
              <a:t>risiko</a:t>
            </a:r>
            <a:r>
              <a:rPr lang="en-US" sz="1200" dirty="0"/>
              <a:t> </a:t>
            </a:r>
            <a:r>
              <a:rPr lang="en-US" sz="1200" dirty="0" err="1"/>
              <a:t>haruslah</a:t>
            </a:r>
            <a:r>
              <a:rPr lang="en-US" sz="1200" dirty="0"/>
              <a:t> </a:t>
            </a:r>
            <a:r>
              <a:rPr lang="en-US" sz="1200" dirty="0" err="1"/>
              <a:t>menjadi</a:t>
            </a:r>
            <a:r>
              <a:rPr lang="en-US" sz="1200" dirty="0"/>
              <a:t> </a:t>
            </a:r>
            <a:r>
              <a:rPr lang="en-US" sz="1200" dirty="0" err="1"/>
              <a:t>bagian</a:t>
            </a:r>
            <a:r>
              <a:rPr lang="en-US" sz="1200" dirty="0"/>
              <a:t> yang </a:t>
            </a:r>
            <a:r>
              <a:rPr lang="en-US" sz="1200" dirty="0" err="1"/>
              <a:t>tidak</a:t>
            </a:r>
            <a:r>
              <a:rPr lang="en-US" sz="1200" dirty="0"/>
              <a:t> </a:t>
            </a:r>
            <a:r>
              <a:rPr lang="en-US" sz="1200" dirty="0" err="1"/>
              <a:t>terpisahkan</a:t>
            </a:r>
            <a:r>
              <a:rPr lang="en-US" sz="1200" dirty="0"/>
              <a:t> </a:t>
            </a:r>
            <a:r>
              <a:rPr lang="en-US" sz="1200" dirty="0" err="1"/>
              <a:t>dari</a:t>
            </a:r>
            <a:r>
              <a:rPr lang="en-US" sz="1200" dirty="0"/>
              <a:t> </a:t>
            </a:r>
            <a:r>
              <a:rPr lang="en-US" sz="1200" dirty="0" err="1"/>
              <a:t>praktik</a:t>
            </a:r>
            <a:r>
              <a:rPr lang="en-US" sz="1200" dirty="0"/>
              <a:t> </a:t>
            </a:r>
            <a:r>
              <a:rPr lang="en-US" sz="1200" dirty="0" err="1"/>
              <a:t>bisnis</a:t>
            </a:r>
            <a:r>
              <a:rPr lang="en-US" sz="1200" dirty="0"/>
              <a:t>, </a:t>
            </a:r>
            <a:r>
              <a:rPr lang="en-US" sz="1200" dirty="0" err="1"/>
              <a:t>budaya</a:t>
            </a:r>
            <a:r>
              <a:rPr lang="en-US" sz="1200" dirty="0"/>
              <a:t> </a:t>
            </a:r>
            <a:r>
              <a:rPr lang="en-US" sz="1200" dirty="0" err="1"/>
              <a:t>organisasi</a:t>
            </a:r>
            <a:r>
              <a:rPr lang="en-US" sz="1200" dirty="0"/>
              <a:t>, </a:t>
            </a:r>
            <a:r>
              <a:rPr lang="en-US" sz="1200" dirty="0" err="1"/>
              <a:t>dan</a:t>
            </a:r>
            <a:r>
              <a:rPr lang="en-US" sz="1200" dirty="0"/>
              <a:t> </a:t>
            </a:r>
            <a:r>
              <a:rPr lang="en-US" sz="1200" dirty="0" err="1"/>
              <a:t>khas</a:t>
            </a:r>
            <a:r>
              <a:rPr lang="en-US" sz="1200" dirty="0"/>
              <a:t> </a:t>
            </a:r>
            <a:r>
              <a:rPr lang="en-US" sz="1200" dirty="0" err="1"/>
              <a:t>terhadap</a:t>
            </a:r>
            <a:r>
              <a:rPr lang="en-US" sz="1200" dirty="0"/>
              <a:t> </a:t>
            </a:r>
            <a:r>
              <a:rPr lang="en-US" sz="1200" dirty="0" err="1"/>
              <a:t>kondisi</a:t>
            </a:r>
            <a:r>
              <a:rPr lang="en-US" sz="1200" dirty="0"/>
              <a:t> </a:t>
            </a:r>
            <a:r>
              <a:rPr lang="en-US" sz="1200" dirty="0" err="1"/>
              <a:t>dan</a:t>
            </a:r>
            <a:r>
              <a:rPr lang="en-US" sz="1200" dirty="0"/>
              <a:t> proses </a:t>
            </a:r>
            <a:r>
              <a:rPr lang="en-US" sz="1200" dirty="0" err="1"/>
              <a:t>bisnis</a:t>
            </a:r>
            <a:r>
              <a:rPr lang="en-US" sz="1200" dirty="0"/>
              <a:t> </a:t>
            </a:r>
            <a:r>
              <a:rPr lang="en-US" sz="1200" dirty="0" err="1"/>
              <a:t>organisasi</a:t>
            </a:r>
            <a:r>
              <a:rPr lang="en-US" sz="1200" dirty="0"/>
              <a:t> </a:t>
            </a:r>
            <a:r>
              <a:rPr lang="en-US" sz="1200" dirty="0" err="1"/>
              <a:t>tersebut</a:t>
            </a:r>
            <a:r>
              <a:rPr lang="en-US" sz="1200" dirty="0"/>
              <a:t>.</a:t>
            </a:r>
          </a:p>
        </p:txBody>
      </p:sp>
      <p:sp>
        <p:nvSpPr>
          <p:cNvPr id="3" name="TextBox 2">
            <a:extLst>
              <a:ext uri="{FF2B5EF4-FFF2-40B4-BE49-F238E27FC236}">
                <a16:creationId xmlns:a16="http://schemas.microsoft.com/office/drawing/2014/main" id="{6CBE7291-67C9-E486-87A9-4BBC5C09D6F8}"/>
              </a:ext>
            </a:extLst>
          </p:cNvPr>
          <p:cNvSpPr txBox="1"/>
          <p:nvPr/>
        </p:nvSpPr>
        <p:spPr>
          <a:xfrm>
            <a:off x="2738163" y="4837672"/>
            <a:ext cx="4423006" cy="307777"/>
          </a:xfrm>
          <a:prstGeom prst="rect">
            <a:avLst/>
          </a:prstGeom>
          <a:noFill/>
        </p:spPr>
        <p:txBody>
          <a:bodyPr wrap="none" rtlCol="0">
            <a:spAutoFit/>
          </a:bodyPr>
          <a:lstStyle/>
          <a:p>
            <a:r>
              <a:rPr lang="en-US" dirty="0"/>
              <a:t>Ref: Center for Risk Management Studies Indonesia</a:t>
            </a:r>
            <a:endParaRPr lang="id-ID" dirty="0"/>
          </a:p>
        </p:txBody>
      </p:sp>
    </p:spTree>
  </p:cSld>
  <p:clrMapOvr>
    <a:masterClrMapping/>
  </p:clrMapOvr>
  <p:transition>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pPr algn="ctr"/>
            <a:r>
              <a:rPr lang="en-US" dirty="0"/>
              <a:t>Arsitektur SNI ISO 31000</a:t>
            </a:r>
          </a:p>
        </p:txBody>
      </p:sp>
      <p:sp>
        <p:nvSpPr>
          <p:cNvPr id="7" name="Slide Number Placeholder 6"/>
          <p:cNvSpPr>
            <a:spLocks noGrp="1"/>
          </p:cNvSpPr>
          <p:nvPr>
            <p:ph type="sldNum" sz="quarter" idx="12"/>
          </p:nvPr>
        </p:nvSpPr>
        <p:spPr/>
        <p:txBody>
          <a:bodyPr/>
          <a:lstStyle/>
          <a:p>
            <a:fld id="{51A2A3F6-D882-4108-8115-9FD713D7B423}" type="slidenum">
              <a:rPr lang="en-US" smtClean="0">
                <a:latin typeface="Arial" panose="020B0604020202020204" pitchFamily="34" charset="0"/>
                <a:cs typeface="Arial" panose="020B0604020202020204" pitchFamily="34" charset="0"/>
              </a:rPr>
              <a:t>24</a:t>
            </a:fld>
            <a:endParaRPr lang="en-US" dirty="0">
              <a:latin typeface="Arial" panose="020B0604020202020204" pitchFamily="34" charset="0"/>
              <a:cs typeface="Arial" panose="020B0604020202020204" pitchFamily="34" charset="0"/>
            </a:endParaRPr>
          </a:p>
        </p:txBody>
      </p:sp>
      <p:pic>
        <p:nvPicPr>
          <p:cNvPr id="9" name="Picture 8"/>
          <p:cNvPicPr>
            <a:picLocks noChangeAspect="1"/>
          </p:cNvPicPr>
          <p:nvPr/>
        </p:nvPicPr>
        <p:blipFill rotWithShape="1">
          <a:blip r:embed="rId2">
            <a:extLst>
              <a:ext uri="{BEBA8EAE-BF5A-486C-A8C5-ECC9F3942E4B}">
                <a14:imgProps xmlns:a14="http://schemas.microsoft.com/office/drawing/2010/main">
                  <a14:imgLayer r:embed="rId3">
                    <a14:imgEffect>
                      <a14:backgroundRemoval t="0" b="51740" l="31168" r="67107"/>
                    </a14:imgEffect>
                  </a14:imgLayer>
                </a14:imgProps>
              </a:ext>
              <a:ext uri="{28A0092B-C50C-407E-A947-70E740481C1C}">
                <a14:useLocalDpi xmlns:a14="http://schemas.microsoft.com/office/drawing/2010/main" val="0"/>
              </a:ext>
            </a:extLst>
          </a:blip>
          <a:srcRect l="31264" r="32989" b="48336"/>
          <a:stretch>
            <a:fillRect/>
          </a:stretch>
        </p:blipFill>
        <p:spPr>
          <a:xfrm>
            <a:off x="1454251" y="1251509"/>
            <a:ext cx="3403499" cy="3300986"/>
          </a:xfrm>
          <a:prstGeom prst="rect">
            <a:avLst/>
          </a:prstGeom>
        </p:spPr>
      </p:pic>
      <p:sp>
        <p:nvSpPr>
          <p:cNvPr id="3" name="Rectangle 2"/>
          <p:cNvSpPr/>
          <p:nvPr/>
        </p:nvSpPr>
        <p:spPr>
          <a:xfrm>
            <a:off x="5086350" y="2057400"/>
            <a:ext cx="2400300" cy="1223412"/>
          </a:xfrm>
          <a:prstGeom prst="rect">
            <a:avLst/>
          </a:prstGeom>
        </p:spPr>
        <p:txBody>
          <a:bodyPr wrap="square">
            <a:spAutoFit/>
          </a:bodyPr>
          <a:lstStyle/>
          <a:p>
            <a:pPr algn="r"/>
            <a:r>
              <a:rPr lang="en-US" sz="1050" dirty="0">
                <a:latin typeface="Arial" panose="020B0604020202020204" pitchFamily="34" charset="0"/>
                <a:cs typeface="Arial" panose="020B0604020202020204" pitchFamily="34" charset="0"/>
              </a:rPr>
              <a:t>“</a:t>
            </a:r>
            <a:r>
              <a:rPr lang="en-US" sz="1050" i="1" dirty="0" err="1">
                <a:latin typeface="Arial" panose="020B0604020202020204" pitchFamily="34" charset="0"/>
                <a:cs typeface="Arial" panose="020B0604020202020204" pitchFamily="34" charset="0"/>
              </a:rPr>
              <a:t>Prinsip-prinsip</a:t>
            </a:r>
            <a:r>
              <a:rPr lang="en-US" sz="1050" i="1" dirty="0">
                <a:latin typeface="Arial" panose="020B0604020202020204" pitchFamily="34" charset="0"/>
                <a:cs typeface="Arial" panose="020B0604020202020204" pitchFamily="34" charset="0"/>
              </a:rPr>
              <a:t> </a:t>
            </a:r>
            <a:r>
              <a:rPr lang="en-US" sz="1050" i="1" dirty="0" err="1">
                <a:latin typeface="Arial" panose="020B0604020202020204" pitchFamily="34" charset="0"/>
                <a:cs typeface="Arial" panose="020B0604020202020204" pitchFamily="34" charset="0"/>
              </a:rPr>
              <a:t>ini</a:t>
            </a:r>
            <a:r>
              <a:rPr lang="en-US" sz="1050" i="1" dirty="0">
                <a:latin typeface="Arial" panose="020B0604020202020204" pitchFamily="34" charset="0"/>
                <a:cs typeface="Arial" panose="020B0604020202020204" pitchFamily="34" charset="0"/>
              </a:rPr>
              <a:t> </a:t>
            </a:r>
            <a:r>
              <a:rPr lang="en-US" sz="1050" i="1" dirty="0" err="1">
                <a:latin typeface="Arial" panose="020B0604020202020204" pitchFamily="34" charset="0"/>
                <a:cs typeface="Arial" panose="020B0604020202020204" pitchFamily="34" charset="0"/>
              </a:rPr>
              <a:t>merupakan</a:t>
            </a:r>
            <a:r>
              <a:rPr lang="en-US" sz="1050" i="1" dirty="0">
                <a:latin typeface="Arial" panose="020B0604020202020204" pitchFamily="34" charset="0"/>
                <a:cs typeface="Arial" panose="020B0604020202020204" pitchFamily="34" charset="0"/>
              </a:rPr>
              <a:t> </a:t>
            </a:r>
            <a:r>
              <a:rPr lang="en-US" sz="1050" i="1" dirty="0" err="1">
                <a:latin typeface="Arial" panose="020B0604020202020204" pitchFamily="34" charset="0"/>
                <a:cs typeface="Arial" panose="020B0604020202020204" pitchFamily="34" charset="0"/>
              </a:rPr>
              <a:t>landasan</a:t>
            </a:r>
            <a:br>
              <a:rPr lang="en-US" sz="1050" i="1" dirty="0">
                <a:latin typeface="Arial" panose="020B0604020202020204" pitchFamily="34" charset="0"/>
                <a:cs typeface="Arial" panose="020B0604020202020204" pitchFamily="34" charset="0"/>
              </a:rPr>
            </a:br>
            <a:r>
              <a:rPr lang="en-US" sz="1050" i="1" dirty="0" err="1">
                <a:latin typeface="Arial" panose="020B0604020202020204" pitchFamily="34" charset="0"/>
                <a:cs typeface="Arial" panose="020B0604020202020204" pitchFamily="34" charset="0"/>
              </a:rPr>
              <a:t>untuk</a:t>
            </a:r>
            <a:r>
              <a:rPr lang="en-US" sz="1050" i="1" dirty="0">
                <a:latin typeface="Arial" panose="020B0604020202020204" pitchFamily="34" charset="0"/>
                <a:cs typeface="Arial" panose="020B0604020202020204" pitchFamily="34" charset="0"/>
              </a:rPr>
              <a:t> </a:t>
            </a:r>
            <a:r>
              <a:rPr lang="en-US" sz="1050" i="1" dirty="0" err="1">
                <a:latin typeface="Arial" panose="020B0604020202020204" pitchFamily="34" charset="0"/>
                <a:cs typeface="Arial" panose="020B0604020202020204" pitchFamily="34" charset="0"/>
              </a:rPr>
              <a:t>mengelola</a:t>
            </a:r>
            <a:r>
              <a:rPr lang="en-US" sz="1050" i="1" dirty="0">
                <a:latin typeface="Arial" panose="020B0604020202020204" pitchFamily="34" charset="0"/>
                <a:cs typeface="Arial" panose="020B0604020202020204" pitchFamily="34" charset="0"/>
              </a:rPr>
              <a:t> </a:t>
            </a:r>
            <a:r>
              <a:rPr lang="en-US" sz="1050" i="1" dirty="0" err="1">
                <a:latin typeface="Arial" panose="020B0604020202020204" pitchFamily="34" charset="0"/>
                <a:cs typeface="Arial" panose="020B0604020202020204" pitchFamily="34" charset="0"/>
              </a:rPr>
              <a:t>risiko</a:t>
            </a:r>
            <a:r>
              <a:rPr lang="en-US" sz="1050" i="1" dirty="0">
                <a:latin typeface="Arial" panose="020B0604020202020204" pitchFamily="34" charset="0"/>
                <a:cs typeface="Arial" panose="020B0604020202020204" pitchFamily="34" charset="0"/>
              </a:rPr>
              <a:t> </a:t>
            </a:r>
            <a:r>
              <a:rPr lang="en-US" sz="1050" i="1" dirty="0" err="1">
                <a:latin typeface="Arial" panose="020B0604020202020204" pitchFamily="34" charset="0"/>
                <a:cs typeface="Arial" panose="020B0604020202020204" pitchFamily="34" charset="0"/>
              </a:rPr>
              <a:t>dan</a:t>
            </a:r>
            <a:r>
              <a:rPr lang="en-US" sz="1050" i="1" dirty="0">
                <a:latin typeface="Arial" panose="020B0604020202020204" pitchFamily="34" charset="0"/>
                <a:cs typeface="Arial" panose="020B0604020202020204" pitchFamily="34" charset="0"/>
              </a:rPr>
              <a:t> </a:t>
            </a:r>
            <a:r>
              <a:rPr lang="en-US" sz="1050" i="1" dirty="0" err="1">
                <a:latin typeface="Arial" panose="020B0604020202020204" pitchFamily="34" charset="0"/>
                <a:cs typeface="Arial" panose="020B0604020202020204" pitchFamily="34" charset="0"/>
              </a:rPr>
              <a:t>harus</a:t>
            </a:r>
            <a:r>
              <a:rPr lang="en-US" sz="1050" i="1" dirty="0">
                <a:latin typeface="Arial" panose="020B0604020202020204" pitchFamily="34" charset="0"/>
                <a:cs typeface="Arial" panose="020B0604020202020204" pitchFamily="34" charset="0"/>
              </a:rPr>
              <a:t> </a:t>
            </a:r>
            <a:r>
              <a:rPr lang="en-US" sz="1050" i="1" dirty="0" err="1">
                <a:latin typeface="Arial" panose="020B0604020202020204" pitchFamily="34" charset="0"/>
                <a:cs typeface="Arial" panose="020B0604020202020204" pitchFamily="34" charset="0"/>
              </a:rPr>
              <a:t>dipertimbangkan</a:t>
            </a:r>
            <a:r>
              <a:rPr lang="en-US" sz="1050" i="1" dirty="0">
                <a:latin typeface="Arial" panose="020B0604020202020204" pitchFamily="34" charset="0"/>
                <a:cs typeface="Arial" panose="020B0604020202020204" pitchFamily="34" charset="0"/>
              </a:rPr>
              <a:t> </a:t>
            </a:r>
            <a:r>
              <a:rPr lang="en-US" sz="1050" i="1" dirty="0" err="1">
                <a:latin typeface="Arial" panose="020B0604020202020204" pitchFamily="34" charset="0"/>
                <a:cs typeface="Arial" panose="020B0604020202020204" pitchFamily="34" charset="0"/>
              </a:rPr>
              <a:t>ketika</a:t>
            </a:r>
            <a:r>
              <a:rPr lang="en-US" sz="1050" i="1" dirty="0">
                <a:latin typeface="Arial" panose="020B0604020202020204" pitchFamily="34" charset="0"/>
                <a:cs typeface="Arial" panose="020B0604020202020204" pitchFamily="34" charset="0"/>
              </a:rPr>
              <a:t> </a:t>
            </a:r>
            <a:r>
              <a:rPr lang="en-US" sz="1050" i="1" dirty="0" err="1">
                <a:latin typeface="Arial" panose="020B0604020202020204" pitchFamily="34" charset="0"/>
                <a:cs typeface="Arial" panose="020B0604020202020204" pitchFamily="34" charset="0"/>
              </a:rPr>
              <a:t>akan</a:t>
            </a:r>
            <a:r>
              <a:rPr lang="en-US" sz="1050" i="1" dirty="0">
                <a:latin typeface="Arial" panose="020B0604020202020204" pitchFamily="34" charset="0"/>
                <a:cs typeface="Arial" panose="020B0604020202020204" pitchFamily="34" charset="0"/>
              </a:rPr>
              <a:t> </a:t>
            </a:r>
            <a:r>
              <a:rPr lang="en-US" sz="1050" i="1" dirty="0" err="1">
                <a:latin typeface="Arial" panose="020B0604020202020204" pitchFamily="34" charset="0"/>
                <a:cs typeface="Arial" panose="020B0604020202020204" pitchFamily="34" charset="0"/>
              </a:rPr>
              <a:t>menetapkan</a:t>
            </a:r>
            <a:br>
              <a:rPr lang="en-US" sz="1050" i="1" dirty="0">
                <a:latin typeface="Arial" panose="020B0604020202020204" pitchFamily="34" charset="0"/>
                <a:cs typeface="Arial" panose="020B0604020202020204" pitchFamily="34" charset="0"/>
              </a:rPr>
            </a:br>
            <a:r>
              <a:rPr lang="en-US" sz="1050" i="1" dirty="0" err="1">
                <a:latin typeface="Arial" panose="020B0604020202020204" pitchFamily="34" charset="0"/>
                <a:cs typeface="Arial" panose="020B0604020202020204" pitchFamily="34" charset="0"/>
              </a:rPr>
              <a:t>kerangka</a:t>
            </a:r>
            <a:r>
              <a:rPr lang="en-US" sz="1050" i="1" dirty="0">
                <a:latin typeface="Arial" panose="020B0604020202020204" pitchFamily="34" charset="0"/>
                <a:cs typeface="Arial" panose="020B0604020202020204" pitchFamily="34" charset="0"/>
              </a:rPr>
              <a:t> </a:t>
            </a:r>
            <a:r>
              <a:rPr lang="en-US" sz="1050" i="1" dirty="0" err="1">
                <a:latin typeface="Arial" panose="020B0604020202020204" pitchFamily="34" charset="0"/>
                <a:cs typeface="Arial" panose="020B0604020202020204" pitchFamily="34" charset="0"/>
              </a:rPr>
              <a:t>kerja</a:t>
            </a:r>
            <a:r>
              <a:rPr lang="en-US" sz="1050" i="1" dirty="0">
                <a:latin typeface="Arial" panose="020B0604020202020204" pitchFamily="34" charset="0"/>
                <a:cs typeface="Arial" panose="020B0604020202020204" pitchFamily="34" charset="0"/>
              </a:rPr>
              <a:t> </a:t>
            </a:r>
            <a:r>
              <a:rPr lang="en-US" sz="1050" i="1" dirty="0" err="1">
                <a:latin typeface="Arial" panose="020B0604020202020204" pitchFamily="34" charset="0"/>
                <a:cs typeface="Arial" panose="020B0604020202020204" pitchFamily="34" charset="0"/>
              </a:rPr>
              <a:t>dan</a:t>
            </a:r>
            <a:r>
              <a:rPr lang="en-US" sz="1050" i="1" dirty="0">
                <a:latin typeface="Arial" panose="020B0604020202020204" pitchFamily="34" charset="0"/>
                <a:cs typeface="Arial" panose="020B0604020202020204" pitchFamily="34" charset="0"/>
              </a:rPr>
              <a:t> proses </a:t>
            </a:r>
            <a:r>
              <a:rPr lang="en-US" sz="1050" i="1" dirty="0" err="1">
                <a:latin typeface="Arial" panose="020B0604020202020204" pitchFamily="34" charset="0"/>
                <a:cs typeface="Arial" panose="020B0604020202020204" pitchFamily="34" charset="0"/>
              </a:rPr>
              <a:t>manajemen</a:t>
            </a:r>
            <a:r>
              <a:rPr lang="en-US" sz="1050" i="1" dirty="0">
                <a:latin typeface="Arial" panose="020B0604020202020204" pitchFamily="34" charset="0"/>
                <a:cs typeface="Arial" panose="020B0604020202020204" pitchFamily="34" charset="0"/>
              </a:rPr>
              <a:t> </a:t>
            </a:r>
            <a:r>
              <a:rPr lang="en-US" sz="1050" i="1" dirty="0" err="1">
                <a:latin typeface="Arial" panose="020B0604020202020204" pitchFamily="34" charset="0"/>
                <a:cs typeface="Arial" panose="020B0604020202020204" pitchFamily="34" charset="0"/>
              </a:rPr>
              <a:t>risiko</a:t>
            </a:r>
            <a:r>
              <a:rPr lang="en-US" sz="1050" dirty="0">
                <a:latin typeface="Arial" panose="020B0604020202020204" pitchFamily="34" charset="0"/>
                <a:cs typeface="Arial" panose="020B0604020202020204" pitchFamily="34" charset="0"/>
              </a:rPr>
              <a:t>”. </a:t>
            </a:r>
          </a:p>
        </p:txBody>
      </p:sp>
      <p:sp>
        <p:nvSpPr>
          <p:cNvPr id="10" name="Footer Placeholder 4"/>
          <p:cNvSpPr txBox="1"/>
          <p:nvPr/>
        </p:nvSpPr>
        <p:spPr>
          <a:xfrm>
            <a:off x="1143000" y="4847885"/>
            <a:ext cx="2171700" cy="273844"/>
          </a:xfrm>
          <a:prstGeom prst="rect">
            <a:avLst/>
          </a:prstGeom>
        </p:spPr>
        <p:txBody>
          <a:bodyPr vert="horz" lIns="108000" tIns="34290" rIns="68580" bIns="34290" rtlCol="0" anchor="ctr"/>
          <a:lstStyle>
            <a:defPPr>
              <a:defRPr lang="en-US"/>
            </a:defPPr>
            <a:lvl1pPr marL="0" algn="ctr" defTabSz="914400" rtl="0" eaLnBrk="1" latinLnBrk="0" hangingPunct="1">
              <a:defRPr sz="1000" kern="1200">
                <a:solidFill>
                  <a:schemeClr val="bg1"/>
                </a:solidFill>
                <a:latin typeface="Helvetica Neue Light" pitchFamily="2" charset="2"/>
                <a:ea typeface="Helvetica Neue Light" pitchFamily="2" charset="2"/>
                <a:cs typeface="Helvetica Neue Light" pitchFamily="2" charset="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900">
                <a:solidFill>
                  <a:prstClr val="white"/>
                </a:solidFill>
                <a:latin typeface="Arial" panose="020B0604020202020204" pitchFamily="34" charset="0"/>
                <a:cs typeface="Arial" panose="020B0604020202020204" pitchFamily="34" charset="0"/>
              </a:rPr>
              <a:t>Sumber : </a:t>
            </a:r>
            <a:r>
              <a:rPr lang="id-ID" sz="900">
                <a:latin typeface="Arial" panose="020B0604020202020204" pitchFamily="34" charset="0"/>
                <a:cs typeface="Arial" panose="020B0604020202020204" pitchFamily="34" charset="0"/>
              </a:rPr>
              <a:t>ISO 31000:20</a:t>
            </a:r>
            <a:r>
              <a:rPr lang="en-US" sz="900">
                <a:latin typeface="Arial" panose="020B0604020202020204" pitchFamily="34" charset="0"/>
                <a:cs typeface="Arial" panose="020B0604020202020204" pitchFamily="34" charset="0"/>
              </a:rPr>
              <a:t>18</a:t>
            </a:r>
            <a:endParaRPr lang="id-ID" sz="9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AB3BA94F-A607-290C-B8EC-FE20ECAB5721}"/>
              </a:ext>
            </a:extLst>
          </p:cNvPr>
          <p:cNvSpPr txBox="1"/>
          <p:nvPr/>
        </p:nvSpPr>
        <p:spPr>
          <a:xfrm>
            <a:off x="2738163" y="4837672"/>
            <a:ext cx="4423006" cy="307777"/>
          </a:xfrm>
          <a:prstGeom prst="rect">
            <a:avLst/>
          </a:prstGeom>
          <a:noFill/>
        </p:spPr>
        <p:txBody>
          <a:bodyPr wrap="none" rtlCol="0">
            <a:spAutoFit/>
          </a:bodyPr>
          <a:lstStyle/>
          <a:p>
            <a:r>
              <a:rPr lang="en-US" dirty="0"/>
              <a:t>Ref: Center for Risk Management Studies Indonesia</a:t>
            </a:r>
            <a:endParaRPr lang="id-ID" dirty="0"/>
          </a:p>
        </p:txBody>
      </p:sp>
    </p:spTree>
  </p:cSld>
  <p:clrMapOvr>
    <a:masterClrMapping/>
  </p:clrMapOvr>
  <p:transition>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1421" y="457200"/>
            <a:ext cx="4992329" cy="742950"/>
          </a:xfrm>
        </p:spPr>
        <p:txBody>
          <a:bodyPr/>
          <a:lstStyle/>
          <a:p>
            <a:pPr algn="ctr"/>
            <a:r>
              <a:rPr lang="en-US" dirty="0"/>
              <a:t>Arsitektur SNI ISO 31000</a:t>
            </a:r>
          </a:p>
        </p:txBody>
      </p:sp>
      <p:sp>
        <p:nvSpPr>
          <p:cNvPr id="25" name="TextBox 24"/>
          <p:cNvSpPr txBox="1"/>
          <p:nvPr/>
        </p:nvSpPr>
        <p:spPr>
          <a:xfrm>
            <a:off x="4857750" y="2009761"/>
            <a:ext cx="2686050" cy="2769989"/>
          </a:xfrm>
          <a:prstGeom prst="rect">
            <a:avLst/>
          </a:prstGeom>
          <a:noFill/>
        </p:spPr>
        <p:txBody>
          <a:bodyPr wrap="square" rtlCol="0">
            <a:spAutoFit/>
          </a:bodyPr>
          <a:lstStyle/>
          <a:p>
            <a:pPr algn="r"/>
            <a:r>
              <a:rPr lang="en-US" sz="1800" dirty="0">
                <a:latin typeface="Arial" panose="020B0604020202020204" pitchFamily="34" charset="0"/>
                <a:ea typeface="Helvetica Neue Light" pitchFamily="2" charset="2"/>
                <a:cs typeface="Arial" panose="020B0604020202020204" pitchFamily="34" charset="0"/>
              </a:rPr>
              <a:t>“</a:t>
            </a:r>
            <a:r>
              <a:rPr lang="en-US" sz="1800" dirty="0" err="1">
                <a:latin typeface="Arial" panose="020B0604020202020204" pitchFamily="34" charset="0"/>
                <a:ea typeface="Helvetica Neue Light" pitchFamily="2" charset="2"/>
                <a:cs typeface="Arial" panose="020B0604020202020204" pitchFamily="34" charset="0"/>
              </a:rPr>
              <a:t>Kerangka</a:t>
            </a:r>
            <a:r>
              <a:rPr lang="en-US" sz="1800" dirty="0">
                <a:latin typeface="Arial" panose="020B0604020202020204" pitchFamily="34" charset="0"/>
                <a:ea typeface="Helvetica Neue Light" pitchFamily="2" charset="2"/>
                <a:cs typeface="Arial" panose="020B0604020202020204" pitchFamily="34" charset="0"/>
              </a:rPr>
              <a:t> </a:t>
            </a:r>
            <a:r>
              <a:rPr lang="en-US" sz="1800" dirty="0" err="1">
                <a:latin typeface="Arial" panose="020B0604020202020204" pitchFamily="34" charset="0"/>
                <a:ea typeface="Helvetica Neue Light" pitchFamily="2" charset="2"/>
                <a:cs typeface="Arial" panose="020B0604020202020204" pitchFamily="34" charset="0"/>
              </a:rPr>
              <a:t>kerja</a:t>
            </a:r>
            <a:r>
              <a:rPr lang="en-US" sz="1800" dirty="0">
                <a:latin typeface="Arial" panose="020B0604020202020204" pitchFamily="34" charset="0"/>
                <a:ea typeface="Helvetica Neue Light" pitchFamily="2" charset="2"/>
                <a:cs typeface="Arial" panose="020B0604020202020204" pitchFamily="34" charset="0"/>
              </a:rPr>
              <a:t> </a:t>
            </a:r>
            <a:r>
              <a:rPr lang="en-US" sz="1800" dirty="0" err="1">
                <a:latin typeface="Arial" panose="020B0604020202020204" pitchFamily="34" charset="0"/>
                <a:ea typeface="Helvetica Neue Light" pitchFamily="2" charset="2"/>
                <a:cs typeface="Arial" panose="020B0604020202020204" pitchFamily="34" charset="0"/>
              </a:rPr>
              <a:t>manajemen</a:t>
            </a:r>
            <a:r>
              <a:rPr lang="en-US" sz="1800" dirty="0">
                <a:latin typeface="Arial" panose="020B0604020202020204" pitchFamily="34" charset="0"/>
                <a:ea typeface="Helvetica Neue Light" pitchFamily="2" charset="2"/>
                <a:cs typeface="Arial" panose="020B0604020202020204" pitchFamily="34" charset="0"/>
              </a:rPr>
              <a:t> </a:t>
            </a:r>
            <a:r>
              <a:rPr lang="en-US" sz="1800" dirty="0" err="1">
                <a:latin typeface="Arial" panose="020B0604020202020204" pitchFamily="34" charset="0"/>
                <a:ea typeface="Helvetica Neue Light" pitchFamily="2" charset="2"/>
                <a:cs typeface="Arial" panose="020B0604020202020204" pitchFamily="34" charset="0"/>
              </a:rPr>
              <a:t>risiko</a:t>
            </a:r>
            <a:r>
              <a:rPr lang="en-US" sz="1800" dirty="0">
                <a:latin typeface="Arial" panose="020B0604020202020204" pitchFamily="34" charset="0"/>
                <a:ea typeface="Helvetica Neue Light" pitchFamily="2" charset="2"/>
                <a:cs typeface="Arial" panose="020B0604020202020204" pitchFamily="34" charset="0"/>
              </a:rPr>
              <a:t> </a:t>
            </a:r>
            <a:r>
              <a:rPr lang="en-US" sz="1800" dirty="0" err="1">
                <a:latin typeface="Arial" panose="020B0604020202020204" pitchFamily="34" charset="0"/>
                <a:ea typeface="Helvetica Neue Light" pitchFamily="2" charset="2"/>
                <a:cs typeface="Arial" panose="020B0604020202020204" pitchFamily="34" charset="0"/>
              </a:rPr>
              <a:t>mengelola</a:t>
            </a:r>
            <a:r>
              <a:rPr lang="en-US" sz="1800" dirty="0">
                <a:latin typeface="Arial" panose="020B0604020202020204" pitchFamily="34" charset="0"/>
                <a:ea typeface="Helvetica Neue Light" pitchFamily="2" charset="2"/>
                <a:cs typeface="Arial" panose="020B0604020202020204" pitchFamily="34" charset="0"/>
              </a:rPr>
              <a:t> </a:t>
            </a:r>
            <a:r>
              <a:rPr lang="en-US" sz="1800" dirty="0" err="1">
                <a:latin typeface="Arial" panose="020B0604020202020204" pitchFamily="34" charset="0"/>
                <a:ea typeface="Helvetica Neue Light" pitchFamily="2" charset="2"/>
                <a:cs typeface="Arial" panose="020B0604020202020204" pitchFamily="34" charset="0"/>
              </a:rPr>
              <a:t>keseluruhan</a:t>
            </a:r>
            <a:r>
              <a:rPr lang="en-US" sz="1800" dirty="0">
                <a:latin typeface="Arial" panose="020B0604020202020204" pitchFamily="34" charset="0"/>
                <a:ea typeface="Helvetica Neue Light" pitchFamily="2" charset="2"/>
                <a:cs typeface="Arial" panose="020B0604020202020204" pitchFamily="34" charset="0"/>
              </a:rPr>
              <a:t> proses </a:t>
            </a:r>
            <a:r>
              <a:rPr lang="en-US" sz="1800" dirty="0" err="1">
                <a:latin typeface="Arial" panose="020B0604020202020204" pitchFamily="34" charset="0"/>
                <a:ea typeface="Helvetica Neue Light" pitchFamily="2" charset="2"/>
                <a:cs typeface="Arial" panose="020B0604020202020204" pitchFamily="34" charset="0"/>
              </a:rPr>
              <a:t>dan</a:t>
            </a:r>
            <a:r>
              <a:rPr lang="en-US" sz="1800" dirty="0">
                <a:latin typeface="Arial" panose="020B0604020202020204" pitchFamily="34" charset="0"/>
                <a:ea typeface="Helvetica Neue Light" pitchFamily="2" charset="2"/>
                <a:cs typeface="Arial" panose="020B0604020202020204" pitchFamily="34" charset="0"/>
              </a:rPr>
              <a:t> </a:t>
            </a:r>
            <a:r>
              <a:rPr lang="en-US" sz="1800" dirty="0" err="1">
                <a:latin typeface="Arial" panose="020B0604020202020204" pitchFamily="34" charset="0"/>
                <a:ea typeface="Helvetica Neue Light" pitchFamily="2" charset="2"/>
                <a:cs typeface="Arial" panose="020B0604020202020204" pitchFamily="34" charset="0"/>
              </a:rPr>
              <a:t>integrasi</a:t>
            </a:r>
            <a:r>
              <a:rPr lang="en-US" sz="1800" dirty="0">
                <a:latin typeface="Arial" panose="020B0604020202020204" pitchFamily="34" charset="0"/>
                <a:ea typeface="Helvetica Neue Light" pitchFamily="2" charset="2"/>
                <a:cs typeface="Arial" panose="020B0604020202020204" pitchFamily="34" charset="0"/>
              </a:rPr>
              <a:t> proses </a:t>
            </a:r>
            <a:r>
              <a:rPr lang="en-US" sz="1800" dirty="0" err="1">
                <a:latin typeface="Arial" panose="020B0604020202020204" pitchFamily="34" charset="0"/>
                <a:ea typeface="Helvetica Neue Light" pitchFamily="2" charset="2"/>
                <a:cs typeface="Arial" panose="020B0604020202020204" pitchFamily="34" charset="0"/>
              </a:rPr>
              <a:t>dalam</a:t>
            </a:r>
            <a:r>
              <a:rPr lang="en-US" sz="1800" dirty="0">
                <a:latin typeface="Arial" panose="020B0604020202020204" pitchFamily="34" charset="0"/>
                <a:ea typeface="Helvetica Neue Light" pitchFamily="2" charset="2"/>
                <a:cs typeface="Arial" panose="020B0604020202020204" pitchFamily="34" charset="0"/>
              </a:rPr>
              <a:t> </a:t>
            </a:r>
            <a:r>
              <a:rPr lang="en-US" sz="1800" dirty="0" err="1">
                <a:latin typeface="Arial" panose="020B0604020202020204" pitchFamily="34" charset="0"/>
                <a:ea typeface="Helvetica Neue Light" pitchFamily="2" charset="2"/>
                <a:cs typeface="Arial" panose="020B0604020202020204" pitchFamily="34" charset="0"/>
              </a:rPr>
              <a:t>organisasi</a:t>
            </a:r>
            <a:r>
              <a:rPr lang="en-US" sz="1800" dirty="0">
                <a:latin typeface="Arial" panose="020B0604020202020204" pitchFamily="34" charset="0"/>
                <a:ea typeface="Helvetica Neue Light" pitchFamily="2" charset="2"/>
                <a:cs typeface="Arial" panose="020B0604020202020204" pitchFamily="34" charset="0"/>
              </a:rPr>
              <a:t>”</a:t>
            </a:r>
          </a:p>
          <a:p>
            <a:pPr algn="r"/>
            <a:endParaRPr lang="en-US" sz="1500" dirty="0">
              <a:latin typeface="Arial" panose="020B0604020202020204" pitchFamily="34" charset="0"/>
              <a:ea typeface="Helvetica Neue Light" pitchFamily="2" charset="2"/>
              <a:cs typeface="Arial" panose="020B0604020202020204" pitchFamily="34" charset="0"/>
            </a:endParaRPr>
          </a:p>
          <a:p>
            <a:pPr algn="r"/>
            <a:endParaRPr lang="en-US" sz="1500" dirty="0">
              <a:latin typeface="Helvetica Neue Light" pitchFamily="2" charset="2"/>
              <a:ea typeface="Helvetica Neue Light" pitchFamily="2" charset="2"/>
              <a:cs typeface="Helvetica Neue Light" pitchFamily="2" charset="2"/>
            </a:endParaRPr>
          </a:p>
          <a:p>
            <a:pPr algn="r"/>
            <a:r>
              <a:rPr lang="en-US" sz="1500" dirty="0">
                <a:latin typeface="Helvetica Neue Light" pitchFamily="2" charset="2"/>
                <a:ea typeface="Helvetica Neue Light" pitchFamily="2" charset="2"/>
                <a:cs typeface="Helvetica Neue Light" pitchFamily="2" charset="2"/>
              </a:rPr>
              <a:t> </a:t>
            </a:r>
            <a:r>
              <a:rPr lang="en-US" sz="1050" i="1" dirty="0">
                <a:latin typeface="Arial" panose="020B0604020202020204" pitchFamily="34" charset="0"/>
                <a:ea typeface="Helvetica Neue Light" pitchFamily="2" charset="2"/>
                <a:cs typeface="Arial" panose="020B0604020202020204" pitchFamily="34" charset="0"/>
              </a:rPr>
              <a:t>Dorothy Gjerdrum</a:t>
            </a:r>
          </a:p>
          <a:p>
            <a:pPr algn="r"/>
            <a:r>
              <a:rPr lang="en-US" sz="1050" i="1" dirty="0">
                <a:latin typeface="Arial" panose="020B0604020202020204" pitchFamily="34" charset="0"/>
                <a:ea typeface="Helvetica Neue Light" pitchFamily="2" charset="2"/>
                <a:cs typeface="Arial" panose="020B0604020202020204" pitchFamily="34" charset="0"/>
              </a:rPr>
              <a:t>Chair of US ISO 31000 TAG</a:t>
            </a:r>
          </a:p>
          <a:p>
            <a:pPr algn="r"/>
            <a:r>
              <a:rPr lang="en-US" sz="1050" i="1" dirty="0">
                <a:latin typeface="Arial" panose="020B0604020202020204" pitchFamily="34" charset="0"/>
                <a:ea typeface="Helvetica Neue Light" pitchFamily="2" charset="2"/>
                <a:cs typeface="Arial" panose="020B0604020202020204" pitchFamily="34" charset="0"/>
              </a:rPr>
              <a:t>2011</a:t>
            </a:r>
          </a:p>
        </p:txBody>
      </p:sp>
      <p:sp>
        <p:nvSpPr>
          <p:cNvPr id="26" name="TextBox 25"/>
          <p:cNvSpPr txBox="1"/>
          <p:nvPr/>
        </p:nvSpPr>
        <p:spPr>
          <a:xfrm>
            <a:off x="4057650" y="1143000"/>
            <a:ext cx="3429000" cy="738664"/>
          </a:xfrm>
          <a:prstGeom prst="rect">
            <a:avLst/>
          </a:prstGeom>
          <a:noFill/>
        </p:spPr>
        <p:txBody>
          <a:bodyPr wrap="square" rtlCol="0">
            <a:spAutoFit/>
          </a:bodyPr>
          <a:lstStyle/>
          <a:p>
            <a:pPr marL="257175" indent="-257175" algn="r"/>
            <a:r>
              <a:rPr lang="en-US" sz="2100" b="1" dirty="0" err="1">
                <a:latin typeface="Arial" panose="020B0604020202020204" pitchFamily="34" charset="0"/>
                <a:ea typeface="Helvetica Neue Light" pitchFamily="2" charset="2"/>
                <a:cs typeface="Arial" panose="020B0604020202020204" pitchFamily="34" charset="0"/>
              </a:rPr>
              <a:t>Kerangka</a:t>
            </a:r>
            <a:r>
              <a:rPr lang="en-US" sz="2100" b="1" dirty="0">
                <a:latin typeface="Arial" panose="020B0604020202020204" pitchFamily="34" charset="0"/>
                <a:ea typeface="Helvetica Neue Light" pitchFamily="2" charset="2"/>
                <a:cs typeface="Arial" panose="020B0604020202020204" pitchFamily="34" charset="0"/>
              </a:rPr>
              <a:t> </a:t>
            </a:r>
            <a:r>
              <a:rPr lang="en-US" sz="2100" b="1" dirty="0" err="1">
                <a:latin typeface="Arial" panose="020B0604020202020204" pitchFamily="34" charset="0"/>
                <a:ea typeface="Helvetica Neue Light" pitchFamily="2" charset="2"/>
                <a:cs typeface="Arial" panose="020B0604020202020204" pitchFamily="34" charset="0"/>
              </a:rPr>
              <a:t>kerja</a:t>
            </a:r>
            <a:r>
              <a:rPr lang="en-US" sz="2100" b="1" dirty="0">
                <a:latin typeface="Arial" panose="020B0604020202020204" pitchFamily="34" charset="0"/>
                <a:ea typeface="Helvetica Neue Light" pitchFamily="2" charset="2"/>
                <a:cs typeface="Arial" panose="020B0604020202020204" pitchFamily="34" charset="0"/>
              </a:rPr>
              <a:t> </a:t>
            </a:r>
            <a:r>
              <a:rPr lang="en-US" sz="2100" b="1" dirty="0" err="1">
                <a:latin typeface="Arial" panose="020B0604020202020204" pitchFamily="34" charset="0"/>
                <a:ea typeface="Helvetica Neue Light" pitchFamily="2" charset="2"/>
                <a:cs typeface="Arial" panose="020B0604020202020204" pitchFamily="34" charset="0"/>
              </a:rPr>
              <a:t>manajemen</a:t>
            </a:r>
            <a:r>
              <a:rPr lang="en-US" sz="2100" b="1" dirty="0">
                <a:latin typeface="Arial" panose="020B0604020202020204" pitchFamily="34" charset="0"/>
                <a:ea typeface="Helvetica Neue Light" pitchFamily="2" charset="2"/>
                <a:cs typeface="Arial" panose="020B0604020202020204" pitchFamily="34" charset="0"/>
              </a:rPr>
              <a:t> </a:t>
            </a:r>
            <a:r>
              <a:rPr lang="en-US" sz="2100" b="1" dirty="0" err="1">
                <a:latin typeface="Arial" panose="020B0604020202020204" pitchFamily="34" charset="0"/>
                <a:ea typeface="Helvetica Neue Light" pitchFamily="2" charset="2"/>
                <a:cs typeface="Arial" panose="020B0604020202020204" pitchFamily="34" charset="0"/>
              </a:rPr>
              <a:t>risiko</a:t>
            </a:r>
            <a:endParaRPr lang="en-US" sz="2100" b="1" dirty="0">
              <a:latin typeface="Arial" panose="020B0604020202020204" pitchFamily="34" charset="0"/>
              <a:ea typeface="Helvetica Neue Light" pitchFamily="2" charset="2"/>
              <a:cs typeface="Arial" panose="020B0604020202020204" pitchFamily="34" charset="0"/>
            </a:endParaRPr>
          </a:p>
        </p:txBody>
      </p:sp>
      <p:sp>
        <p:nvSpPr>
          <p:cNvPr id="27" name="Slide Number Placeholder 26"/>
          <p:cNvSpPr>
            <a:spLocks noGrp="1"/>
          </p:cNvSpPr>
          <p:nvPr>
            <p:ph type="sldNum" sz="quarter" idx="12"/>
          </p:nvPr>
        </p:nvSpPr>
        <p:spPr/>
        <p:txBody>
          <a:bodyPr/>
          <a:lstStyle/>
          <a:p>
            <a:fld id="{1FCE83DB-C2D4-4EA6-9CCF-4C285AF157D2}" type="slidenum">
              <a:rPr lang="en-US" smtClean="0">
                <a:latin typeface="Arial" panose="020B0604020202020204" pitchFamily="34" charset="0"/>
                <a:cs typeface="Arial" panose="020B0604020202020204" pitchFamily="34" charset="0"/>
              </a:rPr>
              <a:t>25</a:t>
            </a:fld>
            <a:endParaRPr lang="en-US" dirty="0">
              <a:latin typeface="Arial" panose="020B0604020202020204" pitchFamily="34" charset="0"/>
              <a:cs typeface="Arial" panose="020B0604020202020204" pitchFamily="34" charset="0"/>
            </a:endParaRPr>
          </a:p>
        </p:txBody>
      </p:sp>
      <p:pic>
        <p:nvPicPr>
          <p:cNvPr id="28" name="Picture 27"/>
          <p:cNvPicPr>
            <a:picLocks noChangeAspect="1"/>
          </p:cNvPicPr>
          <p:nvPr/>
        </p:nvPicPr>
        <p:blipFill rotWithShape="1">
          <a:blip r:embed="rId2"/>
          <a:srcRect t="5112" r="5994" b="5860"/>
          <a:stretch>
            <a:fillRect/>
          </a:stretch>
        </p:blipFill>
        <p:spPr>
          <a:xfrm>
            <a:off x="1485900" y="1257300"/>
            <a:ext cx="3292158" cy="3215047"/>
          </a:xfrm>
          <a:prstGeom prst="rect">
            <a:avLst/>
          </a:prstGeom>
        </p:spPr>
      </p:pic>
      <p:sp>
        <p:nvSpPr>
          <p:cNvPr id="3" name="TextBox 2">
            <a:extLst>
              <a:ext uri="{FF2B5EF4-FFF2-40B4-BE49-F238E27FC236}">
                <a16:creationId xmlns:a16="http://schemas.microsoft.com/office/drawing/2014/main" id="{626C5D88-5248-7732-4EAB-1EAD15D69BA6}"/>
              </a:ext>
            </a:extLst>
          </p:cNvPr>
          <p:cNvSpPr txBox="1"/>
          <p:nvPr/>
        </p:nvSpPr>
        <p:spPr>
          <a:xfrm>
            <a:off x="2738163" y="4837672"/>
            <a:ext cx="4423006" cy="307777"/>
          </a:xfrm>
          <a:prstGeom prst="rect">
            <a:avLst/>
          </a:prstGeom>
          <a:noFill/>
        </p:spPr>
        <p:txBody>
          <a:bodyPr wrap="none" rtlCol="0">
            <a:spAutoFit/>
          </a:bodyPr>
          <a:lstStyle/>
          <a:p>
            <a:r>
              <a:rPr lang="en-US" dirty="0"/>
              <a:t>Ref: Center for Risk Management Studies Indonesia</a:t>
            </a:r>
            <a:endParaRPr lang="id-ID" dirty="0"/>
          </a:p>
        </p:txBody>
      </p:sp>
    </p:spTree>
  </p:cSld>
  <p:clrMapOvr>
    <a:masterClrMapping/>
  </p:clrMapOvr>
  <p:transition>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1421" y="457200"/>
            <a:ext cx="4992329" cy="742950"/>
          </a:xfrm>
        </p:spPr>
        <p:txBody>
          <a:bodyPr/>
          <a:lstStyle/>
          <a:p>
            <a:pPr algn="ctr"/>
            <a:r>
              <a:rPr lang="en-US" dirty="0"/>
              <a:t>Arsitektur SNI ISO 31000</a:t>
            </a:r>
          </a:p>
        </p:txBody>
      </p:sp>
      <p:sp>
        <p:nvSpPr>
          <p:cNvPr id="4" name="Slide Number Placeholder 3"/>
          <p:cNvSpPr>
            <a:spLocks noGrp="1"/>
          </p:cNvSpPr>
          <p:nvPr>
            <p:ph type="sldNum" sz="quarter" idx="12"/>
          </p:nvPr>
        </p:nvSpPr>
        <p:spPr/>
        <p:txBody>
          <a:bodyPr/>
          <a:lstStyle/>
          <a:p>
            <a:fld id="{1FCE83DB-C2D4-4EA6-9CCF-4C285AF157D2}" type="slidenum">
              <a:rPr lang="en-US" smtClean="0">
                <a:latin typeface="Arial" panose="020B0604020202020204" pitchFamily="34" charset="0"/>
                <a:cs typeface="Arial" panose="020B0604020202020204" pitchFamily="34" charset="0"/>
              </a:rPr>
              <a:t>26</a:t>
            </a:fld>
            <a:endParaRPr lang="en-US" dirty="0">
              <a:latin typeface="Arial" panose="020B0604020202020204" pitchFamily="34" charset="0"/>
              <a:cs typeface="Arial" panose="020B0604020202020204" pitchFamily="34" charset="0"/>
            </a:endParaRPr>
          </a:p>
        </p:txBody>
      </p:sp>
      <p:sp>
        <p:nvSpPr>
          <p:cNvPr id="248" name="TextBox 247"/>
          <p:cNvSpPr txBox="1"/>
          <p:nvPr/>
        </p:nvSpPr>
        <p:spPr>
          <a:xfrm>
            <a:off x="1428750" y="1093485"/>
            <a:ext cx="3943350" cy="369332"/>
          </a:xfrm>
          <a:prstGeom prst="rect">
            <a:avLst/>
          </a:prstGeom>
          <a:noFill/>
        </p:spPr>
        <p:txBody>
          <a:bodyPr wrap="square" rtlCol="0">
            <a:spAutoFit/>
          </a:bodyPr>
          <a:lstStyle/>
          <a:p>
            <a:pPr marL="342900" indent="-342900"/>
            <a:r>
              <a:rPr lang="en-US" sz="1800" b="1" dirty="0">
                <a:latin typeface="Arial" panose="020B0604020202020204" pitchFamily="34" charset="0"/>
                <a:ea typeface="Helvetica Neue Light" pitchFamily="2" charset="2"/>
                <a:cs typeface="Arial" panose="020B0604020202020204" pitchFamily="34" charset="0"/>
              </a:rPr>
              <a:t>Proses </a:t>
            </a:r>
            <a:r>
              <a:rPr lang="en-US" sz="1800" b="1" dirty="0" err="1">
                <a:latin typeface="Arial" panose="020B0604020202020204" pitchFamily="34" charset="0"/>
                <a:ea typeface="Helvetica Neue Light" pitchFamily="2" charset="2"/>
                <a:cs typeface="Arial" panose="020B0604020202020204" pitchFamily="34" charset="0"/>
              </a:rPr>
              <a:t>Manajemen</a:t>
            </a:r>
            <a:r>
              <a:rPr lang="en-US" sz="1800" b="1" dirty="0">
                <a:latin typeface="Arial" panose="020B0604020202020204" pitchFamily="34" charset="0"/>
                <a:ea typeface="Helvetica Neue Light" pitchFamily="2" charset="2"/>
                <a:cs typeface="Arial" panose="020B0604020202020204" pitchFamily="34" charset="0"/>
              </a:rPr>
              <a:t> </a:t>
            </a:r>
            <a:r>
              <a:rPr lang="en-US" sz="1800" b="1" dirty="0" err="1">
                <a:latin typeface="Arial" panose="020B0604020202020204" pitchFamily="34" charset="0"/>
                <a:ea typeface="Helvetica Neue Light" pitchFamily="2" charset="2"/>
                <a:cs typeface="Arial" panose="020B0604020202020204" pitchFamily="34" charset="0"/>
              </a:rPr>
              <a:t>Risiko</a:t>
            </a:r>
            <a:endParaRPr lang="en-US" sz="1800" b="1" dirty="0">
              <a:latin typeface="Arial" panose="020B0604020202020204" pitchFamily="34" charset="0"/>
              <a:ea typeface="Helvetica Neue Light" pitchFamily="2" charset="2"/>
              <a:cs typeface="Arial" panose="020B0604020202020204" pitchFamily="34" charset="0"/>
            </a:endParaRPr>
          </a:p>
        </p:txBody>
      </p:sp>
      <p:sp>
        <p:nvSpPr>
          <p:cNvPr id="126" name="Rectangle 125"/>
          <p:cNvSpPr/>
          <p:nvPr/>
        </p:nvSpPr>
        <p:spPr>
          <a:xfrm>
            <a:off x="1314450" y="1771650"/>
            <a:ext cx="800100" cy="171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pic>
        <p:nvPicPr>
          <p:cNvPr id="8" name="Picture 7"/>
          <p:cNvPicPr>
            <a:picLocks noChangeAspect="1"/>
          </p:cNvPicPr>
          <p:nvPr/>
        </p:nvPicPr>
        <p:blipFill rotWithShape="1">
          <a:blip r:embed="rId2">
            <a:extLst>
              <a:ext uri="{BEBA8EAE-BF5A-486C-A8C5-ECC9F3942E4B}">
                <a14:imgProps xmlns:a14="http://schemas.microsoft.com/office/drawing/2010/main">
                  <a14:imgLayer r:embed="rId3">
                    <a14:imgEffect>
                      <a14:backgroundRemoval t="39637" b="100000" l="59188" r="100000">
                        <a14:foregroundMark x1="81117" y1="59455" x2="82335" y2="76248"/>
                        <a14:foregroundMark x1="85888" y1="60363" x2="80000" y2="81241"/>
                        <a14:foregroundMark x1="77360" y1="62027" x2="87411" y2="78820"/>
                        <a14:foregroundMark x1="77766" y1="71407" x2="89036" y2="71710"/>
                        <a14:foregroundMark x1="79797" y1="75340" x2="79797" y2="75340"/>
                        <a14:foregroundMark x1="86091" y1="69440" x2="86091" y2="69440"/>
                      </a14:backgroundRemoval>
                    </a14:imgEffect>
                  </a14:imgLayer>
                </a14:imgProps>
              </a:ext>
              <a:ext uri="{28A0092B-C50C-407E-A947-70E740481C1C}">
                <a14:useLocalDpi xmlns:a14="http://schemas.microsoft.com/office/drawing/2010/main" val="0"/>
              </a:ext>
            </a:extLst>
          </a:blip>
          <a:srcRect l="65845" t="44706"/>
          <a:stretch>
            <a:fillRect/>
          </a:stretch>
        </p:blipFill>
        <p:spPr>
          <a:xfrm>
            <a:off x="1735790" y="1432099"/>
            <a:ext cx="3157821" cy="3430727"/>
          </a:xfrm>
          <a:prstGeom prst="rect">
            <a:avLst/>
          </a:prstGeom>
        </p:spPr>
      </p:pic>
      <p:sp>
        <p:nvSpPr>
          <p:cNvPr id="9" name="TextBox 8"/>
          <p:cNvSpPr txBox="1"/>
          <p:nvPr/>
        </p:nvSpPr>
        <p:spPr>
          <a:xfrm>
            <a:off x="5375680" y="1773525"/>
            <a:ext cx="2282420" cy="2146742"/>
          </a:xfrm>
          <a:prstGeom prst="rect">
            <a:avLst/>
          </a:prstGeom>
          <a:noFill/>
        </p:spPr>
        <p:txBody>
          <a:bodyPr wrap="square" rtlCol="0">
            <a:spAutoFit/>
          </a:bodyPr>
          <a:lstStyle/>
          <a:p>
            <a:pPr algn="r"/>
            <a:r>
              <a:rPr lang="en-US" sz="1500" i="1" dirty="0">
                <a:latin typeface="Arial" panose="020B0604020202020204" pitchFamily="34" charset="0"/>
                <a:ea typeface="Helvetica Neue Light" pitchFamily="2" charset="2"/>
                <a:cs typeface="Arial" panose="020B0604020202020204" pitchFamily="34" charset="0"/>
              </a:rPr>
              <a:t>“. . The process for managing risk focuses on individual or group of risks, their identification, analysis, evaluation and treatment”</a:t>
            </a:r>
          </a:p>
          <a:p>
            <a:pPr algn="r"/>
            <a:endParaRPr lang="en-US" sz="1050" dirty="0">
              <a:latin typeface="Arial" panose="020B0604020202020204" pitchFamily="34" charset="0"/>
              <a:ea typeface="Helvetica Neue Light" pitchFamily="2" charset="2"/>
              <a:cs typeface="Arial" panose="020B0604020202020204" pitchFamily="34" charset="0"/>
            </a:endParaRPr>
          </a:p>
          <a:p>
            <a:pPr algn="r"/>
            <a:r>
              <a:rPr lang="en-US" sz="1200" dirty="0">
                <a:latin typeface="Arial" panose="020B0604020202020204" pitchFamily="34" charset="0"/>
                <a:ea typeface="Helvetica Neue Light" pitchFamily="2" charset="2"/>
                <a:cs typeface="Arial" panose="020B0604020202020204" pitchFamily="34" charset="0"/>
              </a:rPr>
              <a:t> </a:t>
            </a:r>
            <a:r>
              <a:rPr lang="en-US" sz="1050" i="1" dirty="0">
                <a:latin typeface="Arial" panose="020B0604020202020204" pitchFamily="34" charset="0"/>
                <a:ea typeface="Helvetica Neue Light" pitchFamily="2" charset="2"/>
                <a:cs typeface="Arial" panose="020B0604020202020204" pitchFamily="34" charset="0"/>
              </a:rPr>
              <a:t>Dorothy </a:t>
            </a:r>
            <a:r>
              <a:rPr lang="en-US" sz="1050" i="1" dirty="0" err="1">
                <a:latin typeface="Arial" panose="020B0604020202020204" pitchFamily="34" charset="0"/>
                <a:ea typeface="Helvetica Neue Light" pitchFamily="2" charset="2"/>
                <a:cs typeface="Arial" panose="020B0604020202020204" pitchFamily="34" charset="0"/>
              </a:rPr>
              <a:t>Gjerdrum</a:t>
            </a:r>
            <a:endParaRPr lang="en-US" sz="1050" i="1" dirty="0">
              <a:latin typeface="Arial" panose="020B0604020202020204" pitchFamily="34" charset="0"/>
              <a:ea typeface="Helvetica Neue Light" pitchFamily="2" charset="2"/>
              <a:cs typeface="Arial" panose="020B0604020202020204" pitchFamily="34" charset="0"/>
            </a:endParaRPr>
          </a:p>
          <a:p>
            <a:pPr algn="r"/>
            <a:r>
              <a:rPr lang="en-US" sz="1050" i="1" dirty="0">
                <a:latin typeface="Arial" panose="020B0604020202020204" pitchFamily="34" charset="0"/>
                <a:ea typeface="Helvetica Neue Light" pitchFamily="2" charset="2"/>
                <a:cs typeface="Arial" panose="020B0604020202020204" pitchFamily="34" charset="0"/>
              </a:rPr>
              <a:t>Chair of US ISO 31000 TAG</a:t>
            </a:r>
          </a:p>
          <a:p>
            <a:pPr algn="r"/>
            <a:r>
              <a:rPr lang="en-US" sz="1050" i="1" dirty="0">
                <a:latin typeface="Arial" panose="020B0604020202020204" pitchFamily="34" charset="0"/>
                <a:ea typeface="Helvetica Neue Light" pitchFamily="2" charset="2"/>
                <a:cs typeface="Arial" panose="020B0604020202020204" pitchFamily="34" charset="0"/>
              </a:rPr>
              <a:t>2011</a:t>
            </a:r>
          </a:p>
        </p:txBody>
      </p:sp>
      <p:sp>
        <p:nvSpPr>
          <p:cNvPr id="13" name="Footer Placeholder 4"/>
          <p:cNvSpPr txBox="1"/>
          <p:nvPr/>
        </p:nvSpPr>
        <p:spPr>
          <a:xfrm>
            <a:off x="1143000" y="4847885"/>
            <a:ext cx="2171700" cy="273844"/>
          </a:xfrm>
          <a:prstGeom prst="rect">
            <a:avLst/>
          </a:prstGeom>
        </p:spPr>
        <p:txBody>
          <a:bodyPr vert="horz" lIns="108000" tIns="34290" rIns="68580" bIns="34290" rtlCol="0" anchor="ctr"/>
          <a:lstStyle>
            <a:defPPr>
              <a:defRPr lang="en-US"/>
            </a:defPPr>
            <a:lvl1pPr marL="0" algn="ctr" defTabSz="914400" rtl="0" eaLnBrk="1" latinLnBrk="0" hangingPunct="1">
              <a:defRPr sz="1000" kern="1200">
                <a:solidFill>
                  <a:schemeClr val="bg1"/>
                </a:solidFill>
                <a:latin typeface="Helvetica Neue Light" pitchFamily="2" charset="2"/>
                <a:ea typeface="Helvetica Neue Light" pitchFamily="2" charset="2"/>
                <a:cs typeface="Helvetica Neue Light" pitchFamily="2" charset="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750" dirty="0" err="1">
                <a:solidFill>
                  <a:prstClr val="white"/>
                </a:solidFill>
                <a:latin typeface="Arial" panose="020B0604020202020204" pitchFamily="34" charset="0"/>
                <a:cs typeface="Arial" panose="020B0604020202020204" pitchFamily="34" charset="0"/>
              </a:rPr>
              <a:t>Sumber</a:t>
            </a:r>
            <a:r>
              <a:rPr lang="en-US" sz="750" dirty="0">
                <a:solidFill>
                  <a:prstClr val="white"/>
                </a:solidFill>
                <a:latin typeface="Arial" panose="020B0604020202020204" pitchFamily="34" charset="0"/>
                <a:cs typeface="Arial" panose="020B0604020202020204" pitchFamily="34" charset="0"/>
              </a:rPr>
              <a:t>: ISO 31000:2018</a:t>
            </a:r>
            <a:endParaRPr lang="id-ID" sz="750" dirty="0">
              <a:solidFill>
                <a:prstClr val="white"/>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286CEDC-B57F-F7C4-932B-94F23B569F46}"/>
              </a:ext>
            </a:extLst>
          </p:cNvPr>
          <p:cNvSpPr txBox="1"/>
          <p:nvPr/>
        </p:nvSpPr>
        <p:spPr>
          <a:xfrm>
            <a:off x="2738163" y="4837672"/>
            <a:ext cx="4423006" cy="307777"/>
          </a:xfrm>
          <a:prstGeom prst="rect">
            <a:avLst/>
          </a:prstGeom>
          <a:noFill/>
        </p:spPr>
        <p:txBody>
          <a:bodyPr wrap="none" rtlCol="0">
            <a:spAutoFit/>
          </a:bodyPr>
          <a:lstStyle/>
          <a:p>
            <a:r>
              <a:rPr lang="en-US" dirty="0"/>
              <a:t>Ref: Center for Risk Management Studies Indonesia</a:t>
            </a:r>
            <a:endParaRPr lang="id-ID" dirty="0"/>
          </a:p>
        </p:txBody>
      </p:sp>
    </p:spTree>
  </p:cSld>
  <p:clrMapOvr>
    <a:masterClrMapping/>
  </p:clrMapOvr>
  <p:transition>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D4FA4-43A8-17FC-D773-AE5513A72993}"/>
              </a:ext>
            </a:extLst>
          </p:cNvPr>
          <p:cNvSpPr>
            <a:spLocks noGrp="1"/>
          </p:cNvSpPr>
          <p:nvPr>
            <p:ph type="title"/>
          </p:nvPr>
        </p:nvSpPr>
        <p:spPr/>
        <p:txBody>
          <a:bodyPr/>
          <a:lstStyle/>
          <a:p>
            <a:endParaRPr lang="id-ID"/>
          </a:p>
        </p:txBody>
      </p:sp>
      <p:pic>
        <p:nvPicPr>
          <p:cNvPr id="4" name="Picture 3">
            <a:extLst>
              <a:ext uri="{FF2B5EF4-FFF2-40B4-BE49-F238E27FC236}">
                <a16:creationId xmlns:a16="http://schemas.microsoft.com/office/drawing/2014/main" id="{3F921B2F-0959-F78E-C76A-0AE21BEAC1A0}"/>
              </a:ext>
            </a:extLst>
          </p:cNvPr>
          <p:cNvPicPr>
            <a:picLocks noChangeAspect="1"/>
          </p:cNvPicPr>
          <p:nvPr/>
        </p:nvPicPr>
        <p:blipFill>
          <a:blip r:embed="rId2"/>
          <a:stretch>
            <a:fillRect/>
          </a:stretch>
        </p:blipFill>
        <p:spPr>
          <a:xfrm>
            <a:off x="763673" y="0"/>
            <a:ext cx="7616653" cy="5143500"/>
          </a:xfrm>
          <a:prstGeom prst="rect">
            <a:avLst/>
          </a:prstGeom>
        </p:spPr>
      </p:pic>
    </p:spTree>
    <p:extLst>
      <p:ext uri="{BB962C8B-B14F-4D97-AF65-F5344CB8AC3E}">
        <p14:creationId xmlns:p14="http://schemas.microsoft.com/office/powerpoint/2010/main" val="3427289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2365D-2850-5AA4-1A87-46B4D1B35680}"/>
              </a:ext>
            </a:extLst>
          </p:cNvPr>
          <p:cNvSpPr>
            <a:spLocks noGrp="1"/>
          </p:cNvSpPr>
          <p:nvPr>
            <p:ph type="title"/>
          </p:nvPr>
        </p:nvSpPr>
        <p:spPr/>
        <p:txBody>
          <a:bodyPr/>
          <a:lstStyle/>
          <a:p>
            <a:endParaRPr lang="id-ID"/>
          </a:p>
        </p:txBody>
      </p:sp>
      <p:pic>
        <p:nvPicPr>
          <p:cNvPr id="4" name="Picture 3">
            <a:extLst>
              <a:ext uri="{FF2B5EF4-FFF2-40B4-BE49-F238E27FC236}">
                <a16:creationId xmlns:a16="http://schemas.microsoft.com/office/drawing/2014/main" id="{0DD37CA9-DDF2-9DB0-FF2B-AB0158C80782}"/>
              </a:ext>
            </a:extLst>
          </p:cNvPr>
          <p:cNvPicPr>
            <a:picLocks noChangeAspect="1"/>
          </p:cNvPicPr>
          <p:nvPr/>
        </p:nvPicPr>
        <p:blipFill>
          <a:blip r:embed="rId2"/>
          <a:stretch>
            <a:fillRect/>
          </a:stretch>
        </p:blipFill>
        <p:spPr>
          <a:xfrm>
            <a:off x="1447280" y="0"/>
            <a:ext cx="6249440" cy="5143500"/>
          </a:xfrm>
          <a:prstGeom prst="rect">
            <a:avLst/>
          </a:prstGeom>
        </p:spPr>
      </p:pic>
    </p:spTree>
    <p:extLst>
      <p:ext uri="{BB962C8B-B14F-4D97-AF65-F5344CB8AC3E}">
        <p14:creationId xmlns:p14="http://schemas.microsoft.com/office/powerpoint/2010/main" val="29200750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0580B-57F0-BB12-AD91-BE118094B41C}"/>
              </a:ext>
            </a:extLst>
          </p:cNvPr>
          <p:cNvSpPr>
            <a:spLocks noGrp="1"/>
          </p:cNvSpPr>
          <p:nvPr>
            <p:ph type="title"/>
          </p:nvPr>
        </p:nvSpPr>
        <p:spPr/>
        <p:txBody>
          <a:bodyPr/>
          <a:lstStyle/>
          <a:p>
            <a:endParaRPr lang="id-ID"/>
          </a:p>
        </p:txBody>
      </p:sp>
      <p:pic>
        <p:nvPicPr>
          <p:cNvPr id="4" name="Picture 3">
            <a:extLst>
              <a:ext uri="{FF2B5EF4-FFF2-40B4-BE49-F238E27FC236}">
                <a16:creationId xmlns:a16="http://schemas.microsoft.com/office/drawing/2014/main" id="{29B1AF5A-9D05-5261-45CF-6B741342BBCB}"/>
              </a:ext>
            </a:extLst>
          </p:cNvPr>
          <p:cNvPicPr>
            <a:picLocks noChangeAspect="1"/>
          </p:cNvPicPr>
          <p:nvPr/>
        </p:nvPicPr>
        <p:blipFill>
          <a:blip r:embed="rId2"/>
          <a:stretch>
            <a:fillRect/>
          </a:stretch>
        </p:blipFill>
        <p:spPr>
          <a:xfrm>
            <a:off x="2373406" y="0"/>
            <a:ext cx="4397188" cy="5143500"/>
          </a:xfrm>
          <a:prstGeom prst="rect">
            <a:avLst/>
          </a:prstGeom>
        </p:spPr>
      </p:pic>
    </p:spTree>
    <p:extLst>
      <p:ext uri="{BB962C8B-B14F-4D97-AF65-F5344CB8AC3E}">
        <p14:creationId xmlns:p14="http://schemas.microsoft.com/office/powerpoint/2010/main" val="2865364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E47DC-1448-0EF8-F535-8511233113BA}"/>
              </a:ext>
            </a:extLst>
          </p:cNvPr>
          <p:cNvSpPr>
            <a:spLocks noGrp="1"/>
          </p:cNvSpPr>
          <p:nvPr>
            <p:ph type="title"/>
          </p:nvPr>
        </p:nvSpPr>
        <p:spPr/>
        <p:txBody>
          <a:bodyPr/>
          <a:lstStyle/>
          <a:p>
            <a:r>
              <a:rPr lang="en-US" dirty="0" err="1"/>
              <a:t>Definisi</a:t>
            </a:r>
            <a:r>
              <a:rPr lang="en-US" dirty="0"/>
              <a:t> </a:t>
            </a:r>
            <a:r>
              <a:rPr lang="en-US" dirty="0" err="1"/>
              <a:t>Risiko</a:t>
            </a:r>
            <a:endParaRPr lang="id-ID" dirty="0"/>
          </a:p>
        </p:txBody>
      </p:sp>
      <p:pic>
        <p:nvPicPr>
          <p:cNvPr id="8" name="Picture 7">
            <a:extLst>
              <a:ext uri="{FF2B5EF4-FFF2-40B4-BE49-F238E27FC236}">
                <a16:creationId xmlns:a16="http://schemas.microsoft.com/office/drawing/2014/main" id="{DFF13360-ACBF-1832-70D6-DE2F43A8A582}"/>
              </a:ext>
            </a:extLst>
          </p:cNvPr>
          <p:cNvPicPr>
            <a:picLocks noChangeAspect="1"/>
          </p:cNvPicPr>
          <p:nvPr/>
        </p:nvPicPr>
        <p:blipFill>
          <a:blip r:embed="rId2"/>
          <a:stretch>
            <a:fillRect/>
          </a:stretch>
        </p:blipFill>
        <p:spPr>
          <a:xfrm>
            <a:off x="121519" y="1237841"/>
            <a:ext cx="4257523" cy="3187087"/>
          </a:xfrm>
          <a:prstGeom prst="rect">
            <a:avLst/>
          </a:prstGeom>
        </p:spPr>
      </p:pic>
      <p:pic>
        <p:nvPicPr>
          <p:cNvPr id="10" name="Picture 9">
            <a:extLst>
              <a:ext uri="{FF2B5EF4-FFF2-40B4-BE49-F238E27FC236}">
                <a16:creationId xmlns:a16="http://schemas.microsoft.com/office/drawing/2014/main" id="{417DA27E-5692-39AB-19A2-5AA13EBCEEDB}"/>
              </a:ext>
            </a:extLst>
          </p:cNvPr>
          <p:cNvPicPr>
            <a:picLocks noChangeAspect="1"/>
          </p:cNvPicPr>
          <p:nvPr/>
        </p:nvPicPr>
        <p:blipFill>
          <a:blip r:embed="rId3"/>
          <a:stretch>
            <a:fillRect/>
          </a:stretch>
        </p:blipFill>
        <p:spPr>
          <a:xfrm>
            <a:off x="4571999" y="1134163"/>
            <a:ext cx="4307181" cy="3091250"/>
          </a:xfrm>
          <a:prstGeom prst="rect">
            <a:avLst/>
          </a:prstGeom>
        </p:spPr>
      </p:pic>
      <p:sp>
        <p:nvSpPr>
          <p:cNvPr id="11" name="TextBox 10">
            <a:extLst>
              <a:ext uri="{FF2B5EF4-FFF2-40B4-BE49-F238E27FC236}">
                <a16:creationId xmlns:a16="http://schemas.microsoft.com/office/drawing/2014/main" id="{9AFE2C70-CC71-77DD-4BDD-DAA404C74629}"/>
              </a:ext>
            </a:extLst>
          </p:cNvPr>
          <p:cNvSpPr txBox="1"/>
          <p:nvPr/>
        </p:nvSpPr>
        <p:spPr>
          <a:xfrm>
            <a:off x="2182196" y="4666116"/>
            <a:ext cx="4897495" cy="307777"/>
          </a:xfrm>
          <a:prstGeom prst="rect">
            <a:avLst/>
          </a:prstGeom>
          <a:noFill/>
        </p:spPr>
        <p:txBody>
          <a:bodyPr wrap="none" rtlCol="0">
            <a:spAutoFit/>
          </a:bodyPr>
          <a:lstStyle/>
          <a:p>
            <a:pPr algn="ctr"/>
            <a:r>
              <a:rPr lang="en-US" sz="1400" dirty="0">
                <a:solidFill>
                  <a:srgbClr val="333333"/>
                </a:solidFill>
                <a:latin typeface="Bookman Old Style" panose="02050604050505020204" pitchFamily="18" charset="0"/>
              </a:rPr>
              <a:t>Ref: </a:t>
            </a:r>
            <a:r>
              <a:rPr lang="en-US" sz="1400" dirty="0" err="1">
                <a:solidFill>
                  <a:srgbClr val="333333"/>
                </a:solidFill>
                <a:latin typeface="Bookman Old Style" panose="02050604050505020204" pitchFamily="18" charset="0"/>
              </a:rPr>
              <a:t>Fariani</a:t>
            </a:r>
            <a:r>
              <a:rPr lang="en-US" sz="1400" dirty="0">
                <a:solidFill>
                  <a:srgbClr val="333333"/>
                </a:solidFill>
                <a:latin typeface="Bookman Old Style" panose="02050604050505020204" pitchFamily="18" charset="0"/>
              </a:rPr>
              <a:t>, Elly, “</a:t>
            </a:r>
            <a:r>
              <a:rPr lang="en-US" sz="1400" dirty="0" err="1">
                <a:solidFill>
                  <a:srgbClr val="333333"/>
                </a:solidFill>
                <a:latin typeface="Bookman Old Style" panose="02050604050505020204" pitchFamily="18" charset="0"/>
              </a:rPr>
              <a:t>Manajemen</a:t>
            </a:r>
            <a:r>
              <a:rPr lang="en-US" sz="1400" dirty="0">
                <a:solidFill>
                  <a:srgbClr val="333333"/>
                </a:solidFill>
                <a:latin typeface="Bookman Old Style" panose="02050604050505020204" pitchFamily="18" charset="0"/>
              </a:rPr>
              <a:t> </a:t>
            </a:r>
            <a:r>
              <a:rPr lang="en-US" sz="1400" dirty="0" err="1">
                <a:solidFill>
                  <a:srgbClr val="333333"/>
                </a:solidFill>
                <a:latin typeface="Bookman Old Style" panose="02050604050505020204" pitchFamily="18" charset="0"/>
              </a:rPr>
              <a:t>Risiko</a:t>
            </a:r>
            <a:r>
              <a:rPr lang="en-US" sz="1400" dirty="0">
                <a:solidFill>
                  <a:srgbClr val="333333"/>
                </a:solidFill>
                <a:latin typeface="Bookman Old Style" panose="02050604050505020204" pitchFamily="18" charset="0"/>
              </a:rPr>
              <a:t>”, LAN-RI, 2020.</a:t>
            </a:r>
          </a:p>
        </p:txBody>
      </p:sp>
    </p:spTree>
    <p:extLst>
      <p:ext uri="{BB962C8B-B14F-4D97-AF65-F5344CB8AC3E}">
        <p14:creationId xmlns:p14="http://schemas.microsoft.com/office/powerpoint/2010/main" val="792078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8247D-4053-2BA8-59B2-5BBB7221769E}"/>
              </a:ext>
            </a:extLst>
          </p:cNvPr>
          <p:cNvSpPr>
            <a:spLocks noGrp="1"/>
          </p:cNvSpPr>
          <p:nvPr>
            <p:ph type="title"/>
          </p:nvPr>
        </p:nvSpPr>
        <p:spPr/>
        <p:txBody>
          <a:bodyPr/>
          <a:lstStyle/>
          <a:p>
            <a:r>
              <a:rPr lang="en-US" dirty="0"/>
              <a:t>Salah </a:t>
            </a:r>
            <a:r>
              <a:rPr lang="en-US" dirty="0" err="1"/>
              <a:t>satu</a:t>
            </a:r>
            <a:r>
              <a:rPr lang="en-US" dirty="0"/>
              <a:t> </a:t>
            </a:r>
            <a:r>
              <a:rPr lang="en-US" dirty="0" err="1"/>
              <a:t>latar</a:t>
            </a:r>
            <a:r>
              <a:rPr lang="en-US" dirty="0"/>
              <a:t> </a:t>
            </a:r>
            <a:r>
              <a:rPr lang="en-US" dirty="0" err="1"/>
              <a:t>belakang</a:t>
            </a:r>
            <a:r>
              <a:rPr lang="en-US" dirty="0"/>
              <a:t> (Hal.3)</a:t>
            </a:r>
            <a:endParaRPr lang="id-ID" dirty="0"/>
          </a:p>
        </p:txBody>
      </p:sp>
      <p:pic>
        <p:nvPicPr>
          <p:cNvPr id="4" name="Picture 3">
            <a:extLst>
              <a:ext uri="{FF2B5EF4-FFF2-40B4-BE49-F238E27FC236}">
                <a16:creationId xmlns:a16="http://schemas.microsoft.com/office/drawing/2014/main" id="{D256753C-37EC-B3A0-78D0-B9125E4FB426}"/>
              </a:ext>
            </a:extLst>
          </p:cNvPr>
          <p:cNvPicPr>
            <a:picLocks noChangeAspect="1"/>
          </p:cNvPicPr>
          <p:nvPr/>
        </p:nvPicPr>
        <p:blipFill>
          <a:blip r:embed="rId2"/>
          <a:stretch>
            <a:fillRect/>
          </a:stretch>
        </p:blipFill>
        <p:spPr>
          <a:xfrm>
            <a:off x="1106513" y="1273584"/>
            <a:ext cx="6930974" cy="3257339"/>
          </a:xfrm>
          <a:prstGeom prst="rect">
            <a:avLst/>
          </a:prstGeom>
        </p:spPr>
      </p:pic>
    </p:spTree>
    <p:extLst>
      <p:ext uri="{BB962C8B-B14F-4D97-AF65-F5344CB8AC3E}">
        <p14:creationId xmlns:p14="http://schemas.microsoft.com/office/powerpoint/2010/main" val="106280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C88C2-2EA1-3EAC-C702-43F74D34C82F}"/>
              </a:ext>
            </a:extLst>
          </p:cNvPr>
          <p:cNvSpPr>
            <a:spLocks noGrp="1"/>
          </p:cNvSpPr>
          <p:nvPr>
            <p:ph type="title"/>
          </p:nvPr>
        </p:nvSpPr>
        <p:spPr/>
        <p:txBody>
          <a:bodyPr/>
          <a:lstStyle/>
          <a:p>
            <a:endParaRPr lang="id-ID"/>
          </a:p>
        </p:txBody>
      </p:sp>
      <p:pic>
        <p:nvPicPr>
          <p:cNvPr id="4" name="Picture 3">
            <a:extLst>
              <a:ext uri="{FF2B5EF4-FFF2-40B4-BE49-F238E27FC236}">
                <a16:creationId xmlns:a16="http://schemas.microsoft.com/office/drawing/2014/main" id="{916748BE-4F42-8648-7E71-0169BA806FC9}"/>
              </a:ext>
            </a:extLst>
          </p:cNvPr>
          <p:cNvPicPr>
            <a:picLocks noChangeAspect="1"/>
          </p:cNvPicPr>
          <p:nvPr/>
        </p:nvPicPr>
        <p:blipFill>
          <a:blip r:embed="rId2"/>
          <a:stretch>
            <a:fillRect/>
          </a:stretch>
        </p:blipFill>
        <p:spPr>
          <a:xfrm>
            <a:off x="458020" y="0"/>
            <a:ext cx="8227959" cy="5143500"/>
          </a:xfrm>
          <a:prstGeom prst="rect">
            <a:avLst/>
          </a:prstGeom>
        </p:spPr>
      </p:pic>
    </p:spTree>
    <p:extLst>
      <p:ext uri="{BB962C8B-B14F-4D97-AF65-F5344CB8AC3E}">
        <p14:creationId xmlns:p14="http://schemas.microsoft.com/office/powerpoint/2010/main" val="2706696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64748-F512-1161-3109-1EC1D30A2520}"/>
              </a:ext>
            </a:extLst>
          </p:cNvPr>
          <p:cNvSpPr>
            <a:spLocks noGrp="1"/>
          </p:cNvSpPr>
          <p:nvPr>
            <p:ph type="title"/>
          </p:nvPr>
        </p:nvSpPr>
        <p:spPr/>
        <p:txBody>
          <a:bodyPr/>
          <a:lstStyle/>
          <a:p>
            <a:endParaRPr lang="id-ID"/>
          </a:p>
        </p:txBody>
      </p:sp>
      <p:pic>
        <p:nvPicPr>
          <p:cNvPr id="4" name="Picture 3">
            <a:extLst>
              <a:ext uri="{FF2B5EF4-FFF2-40B4-BE49-F238E27FC236}">
                <a16:creationId xmlns:a16="http://schemas.microsoft.com/office/drawing/2014/main" id="{A4216396-6256-4818-AF40-23E6655CCE14}"/>
              </a:ext>
            </a:extLst>
          </p:cNvPr>
          <p:cNvPicPr>
            <a:picLocks noChangeAspect="1"/>
          </p:cNvPicPr>
          <p:nvPr/>
        </p:nvPicPr>
        <p:blipFill>
          <a:blip r:embed="rId2"/>
          <a:stretch>
            <a:fillRect/>
          </a:stretch>
        </p:blipFill>
        <p:spPr>
          <a:xfrm>
            <a:off x="852494" y="0"/>
            <a:ext cx="7439011" cy="5143500"/>
          </a:xfrm>
          <a:prstGeom prst="rect">
            <a:avLst/>
          </a:prstGeom>
        </p:spPr>
      </p:pic>
    </p:spTree>
    <p:extLst>
      <p:ext uri="{BB962C8B-B14F-4D97-AF65-F5344CB8AC3E}">
        <p14:creationId xmlns:p14="http://schemas.microsoft.com/office/powerpoint/2010/main" val="4011520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B8306-2328-5FC0-9F5C-457F9175BC72}"/>
              </a:ext>
            </a:extLst>
          </p:cNvPr>
          <p:cNvSpPr>
            <a:spLocks noGrp="1"/>
          </p:cNvSpPr>
          <p:nvPr>
            <p:ph type="title"/>
          </p:nvPr>
        </p:nvSpPr>
        <p:spPr/>
        <p:txBody>
          <a:bodyPr/>
          <a:lstStyle/>
          <a:p>
            <a:endParaRPr lang="id-ID"/>
          </a:p>
        </p:txBody>
      </p:sp>
      <p:pic>
        <p:nvPicPr>
          <p:cNvPr id="4" name="Picture 3">
            <a:extLst>
              <a:ext uri="{FF2B5EF4-FFF2-40B4-BE49-F238E27FC236}">
                <a16:creationId xmlns:a16="http://schemas.microsoft.com/office/drawing/2014/main" id="{84C982AB-91E5-44B4-C49D-9DED76329E6E}"/>
              </a:ext>
            </a:extLst>
          </p:cNvPr>
          <p:cNvPicPr>
            <a:picLocks noChangeAspect="1"/>
          </p:cNvPicPr>
          <p:nvPr/>
        </p:nvPicPr>
        <p:blipFill>
          <a:blip r:embed="rId2"/>
          <a:stretch>
            <a:fillRect/>
          </a:stretch>
        </p:blipFill>
        <p:spPr>
          <a:xfrm>
            <a:off x="1146632" y="0"/>
            <a:ext cx="6850735" cy="5143500"/>
          </a:xfrm>
          <a:prstGeom prst="rect">
            <a:avLst/>
          </a:prstGeom>
        </p:spPr>
      </p:pic>
    </p:spTree>
    <p:extLst>
      <p:ext uri="{BB962C8B-B14F-4D97-AF65-F5344CB8AC3E}">
        <p14:creationId xmlns:p14="http://schemas.microsoft.com/office/powerpoint/2010/main" val="23167481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625CC-E1F3-A8C7-C177-569680F59F42}"/>
              </a:ext>
            </a:extLst>
          </p:cNvPr>
          <p:cNvSpPr>
            <a:spLocks noGrp="1"/>
          </p:cNvSpPr>
          <p:nvPr>
            <p:ph type="title"/>
          </p:nvPr>
        </p:nvSpPr>
        <p:spPr/>
        <p:txBody>
          <a:bodyPr/>
          <a:lstStyle/>
          <a:p>
            <a:endParaRPr lang="id-ID"/>
          </a:p>
        </p:txBody>
      </p:sp>
      <p:pic>
        <p:nvPicPr>
          <p:cNvPr id="4" name="Picture 3">
            <a:extLst>
              <a:ext uri="{FF2B5EF4-FFF2-40B4-BE49-F238E27FC236}">
                <a16:creationId xmlns:a16="http://schemas.microsoft.com/office/drawing/2014/main" id="{1B70E511-4700-A4AC-44BD-76DCB2DEF1C1}"/>
              </a:ext>
            </a:extLst>
          </p:cNvPr>
          <p:cNvPicPr>
            <a:picLocks noChangeAspect="1"/>
          </p:cNvPicPr>
          <p:nvPr/>
        </p:nvPicPr>
        <p:blipFill>
          <a:blip r:embed="rId2"/>
          <a:stretch>
            <a:fillRect/>
          </a:stretch>
        </p:blipFill>
        <p:spPr>
          <a:xfrm>
            <a:off x="1976215" y="0"/>
            <a:ext cx="5191570" cy="5143500"/>
          </a:xfrm>
          <a:prstGeom prst="rect">
            <a:avLst/>
          </a:prstGeom>
        </p:spPr>
      </p:pic>
    </p:spTree>
    <p:extLst>
      <p:ext uri="{BB962C8B-B14F-4D97-AF65-F5344CB8AC3E}">
        <p14:creationId xmlns:p14="http://schemas.microsoft.com/office/powerpoint/2010/main" val="4099292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006-F35D-F16F-E27E-E3855D1CFAE2}"/>
              </a:ext>
            </a:extLst>
          </p:cNvPr>
          <p:cNvSpPr>
            <a:spLocks noGrp="1"/>
          </p:cNvSpPr>
          <p:nvPr>
            <p:ph type="title"/>
          </p:nvPr>
        </p:nvSpPr>
        <p:spPr/>
        <p:txBody>
          <a:bodyPr/>
          <a:lstStyle/>
          <a:p>
            <a:r>
              <a:rPr lang="en-US" dirty="0" err="1"/>
              <a:t>Kategori</a:t>
            </a:r>
            <a:r>
              <a:rPr lang="en-US" dirty="0"/>
              <a:t> </a:t>
            </a:r>
            <a:r>
              <a:rPr lang="en-US" dirty="0" err="1"/>
              <a:t>Risiko</a:t>
            </a:r>
            <a:r>
              <a:rPr lang="en-US" dirty="0"/>
              <a:t> SPBE (Hal.17-18)</a:t>
            </a:r>
            <a:endParaRPr lang="id-ID" dirty="0"/>
          </a:p>
        </p:txBody>
      </p:sp>
      <p:pic>
        <p:nvPicPr>
          <p:cNvPr id="4" name="Picture 3">
            <a:extLst>
              <a:ext uri="{FF2B5EF4-FFF2-40B4-BE49-F238E27FC236}">
                <a16:creationId xmlns:a16="http://schemas.microsoft.com/office/drawing/2014/main" id="{01F7CD27-1C4F-FAEE-053F-CFBBACBE792E}"/>
              </a:ext>
            </a:extLst>
          </p:cNvPr>
          <p:cNvPicPr>
            <a:picLocks noChangeAspect="1"/>
          </p:cNvPicPr>
          <p:nvPr/>
        </p:nvPicPr>
        <p:blipFill>
          <a:blip r:embed="rId2"/>
          <a:stretch>
            <a:fillRect/>
          </a:stretch>
        </p:blipFill>
        <p:spPr>
          <a:xfrm>
            <a:off x="382998" y="1158446"/>
            <a:ext cx="4086225" cy="3676650"/>
          </a:xfrm>
          <a:prstGeom prst="rect">
            <a:avLst/>
          </a:prstGeom>
        </p:spPr>
      </p:pic>
      <p:pic>
        <p:nvPicPr>
          <p:cNvPr id="6" name="Picture 5">
            <a:extLst>
              <a:ext uri="{FF2B5EF4-FFF2-40B4-BE49-F238E27FC236}">
                <a16:creationId xmlns:a16="http://schemas.microsoft.com/office/drawing/2014/main" id="{50546B95-F773-079B-1100-6C9F042343FC}"/>
              </a:ext>
            </a:extLst>
          </p:cNvPr>
          <p:cNvPicPr>
            <a:picLocks noChangeAspect="1"/>
          </p:cNvPicPr>
          <p:nvPr/>
        </p:nvPicPr>
        <p:blipFill>
          <a:blip r:embed="rId3"/>
          <a:stretch>
            <a:fillRect/>
          </a:stretch>
        </p:blipFill>
        <p:spPr>
          <a:xfrm>
            <a:off x="4777096" y="1653356"/>
            <a:ext cx="4057650" cy="1733550"/>
          </a:xfrm>
          <a:prstGeom prst="rect">
            <a:avLst/>
          </a:prstGeom>
        </p:spPr>
      </p:pic>
    </p:spTree>
    <p:extLst>
      <p:ext uri="{BB962C8B-B14F-4D97-AF65-F5344CB8AC3E}">
        <p14:creationId xmlns:p14="http://schemas.microsoft.com/office/powerpoint/2010/main" val="1230474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EA592-F247-F31F-0DBE-5B7DCF64F4BB}"/>
              </a:ext>
            </a:extLst>
          </p:cNvPr>
          <p:cNvSpPr>
            <a:spLocks noGrp="1"/>
          </p:cNvSpPr>
          <p:nvPr>
            <p:ph type="title"/>
          </p:nvPr>
        </p:nvSpPr>
        <p:spPr/>
        <p:txBody>
          <a:bodyPr/>
          <a:lstStyle/>
          <a:p>
            <a:r>
              <a:rPr lang="en-US" dirty="0"/>
              <a:t>Area </a:t>
            </a:r>
            <a:r>
              <a:rPr lang="en-US" dirty="0" err="1"/>
              <a:t>Dampak</a:t>
            </a:r>
            <a:r>
              <a:rPr lang="en-US" dirty="0"/>
              <a:t> </a:t>
            </a:r>
            <a:r>
              <a:rPr lang="en-US" dirty="0" err="1"/>
              <a:t>Risiko</a:t>
            </a:r>
            <a:r>
              <a:rPr lang="en-US" dirty="0"/>
              <a:t> SPBE</a:t>
            </a:r>
            <a:endParaRPr lang="id-ID" dirty="0"/>
          </a:p>
        </p:txBody>
      </p:sp>
      <p:pic>
        <p:nvPicPr>
          <p:cNvPr id="4" name="Picture 3">
            <a:extLst>
              <a:ext uri="{FF2B5EF4-FFF2-40B4-BE49-F238E27FC236}">
                <a16:creationId xmlns:a16="http://schemas.microsoft.com/office/drawing/2014/main" id="{5F8531A9-3C09-032A-4AAD-228357BE7A45}"/>
              </a:ext>
            </a:extLst>
          </p:cNvPr>
          <p:cNvPicPr>
            <a:picLocks noChangeAspect="1"/>
          </p:cNvPicPr>
          <p:nvPr/>
        </p:nvPicPr>
        <p:blipFill>
          <a:blip r:embed="rId2"/>
          <a:stretch>
            <a:fillRect/>
          </a:stretch>
        </p:blipFill>
        <p:spPr>
          <a:xfrm>
            <a:off x="938212" y="1188475"/>
            <a:ext cx="7267575" cy="3695700"/>
          </a:xfrm>
          <a:prstGeom prst="rect">
            <a:avLst/>
          </a:prstGeom>
        </p:spPr>
      </p:pic>
    </p:spTree>
    <p:extLst>
      <p:ext uri="{BB962C8B-B14F-4D97-AF65-F5344CB8AC3E}">
        <p14:creationId xmlns:p14="http://schemas.microsoft.com/office/powerpoint/2010/main" val="4263883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EB7F-6F90-B977-D9AC-2A3C55FFB579}"/>
              </a:ext>
            </a:extLst>
          </p:cNvPr>
          <p:cNvSpPr>
            <a:spLocks noGrp="1"/>
          </p:cNvSpPr>
          <p:nvPr>
            <p:ph type="title"/>
          </p:nvPr>
        </p:nvSpPr>
        <p:spPr/>
        <p:txBody>
          <a:bodyPr/>
          <a:lstStyle/>
          <a:p>
            <a:endParaRPr lang="id-ID"/>
          </a:p>
        </p:txBody>
      </p:sp>
      <p:pic>
        <p:nvPicPr>
          <p:cNvPr id="4" name="Picture 3">
            <a:extLst>
              <a:ext uri="{FF2B5EF4-FFF2-40B4-BE49-F238E27FC236}">
                <a16:creationId xmlns:a16="http://schemas.microsoft.com/office/drawing/2014/main" id="{B2052AD2-F4BF-CC00-DF83-6480FDCCA6FA}"/>
              </a:ext>
            </a:extLst>
          </p:cNvPr>
          <p:cNvPicPr>
            <a:picLocks noChangeAspect="1"/>
          </p:cNvPicPr>
          <p:nvPr/>
        </p:nvPicPr>
        <p:blipFill>
          <a:blip r:embed="rId2"/>
          <a:stretch>
            <a:fillRect/>
          </a:stretch>
        </p:blipFill>
        <p:spPr>
          <a:xfrm>
            <a:off x="1290945" y="0"/>
            <a:ext cx="6562110" cy="5143500"/>
          </a:xfrm>
          <a:prstGeom prst="rect">
            <a:avLst/>
          </a:prstGeom>
        </p:spPr>
      </p:pic>
    </p:spTree>
    <p:extLst>
      <p:ext uri="{BB962C8B-B14F-4D97-AF65-F5344CB8AC3E}">
        <p14:creationId xmlns:p14="http://schemas.microsoft.com/office/powerpoint/2010/main" val="2373738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BD5F1-E95C-C928-5A1B-FC0BC78E1F3A}"/>
              </a:ext>
            </a:extLst>
          </p:cNvPr>
          <p:cNvSpPr>
            <a:spLocks noGrp="1"/>
          </p:cNvSpPr>
          <p:nvPr>
            <p:ph type="title"/>
          </p:nvPr>
        </p:nvSpPr>
        <p:spPr/>
        <p:txBody>
          <a:bodyPr/>
          <a:lstStyle/>
          <a:p>
            <a:r>
              <a:rPr lang="en-US" dirty="0" err="1"/>
              <a:t>Budaya</a:t>
            </a:r>
            <a:r>
              <a:rPr lang="en-US" dirty="0"/>
              <a:t> Sadar </a:t>
            </a:r>
            <a:r>
              <a:rPr lang="en-US" dirty="0" err="1"/>
              <a:t>Risiko</a:t>
            </a:r>
            <a:r>
              <a:rPr lang="en-US" dirty="0"/>
              <a:t> (Hal.41)</a:t>
            </a:r>
            <a:endParaRPr lang="id-ID" dirty="0"/>
          </a:p>
        </p:txBody>
      </p:sp>
      <p:pic>
        <p:nvPicPr>
          <p:cNvPr id="4" name="Picture 3">
            <a:extLst>
              <a:ext uri="{FF2B5EF4-FFF2-40B4-BE49-F238E27FC236}">
                <a16:creationId xmlns:a16="http://schemas.microsoft.com/office/drawing/2014/main" id="{EF2F4068-4284-2791-FADB-3C6FAD4D6E02}"/>
              </a:ext>
            </a:extLst>
          </p:cNvPr>
          <p:cNvPicPr>
            <a:picLocks noChangeAspect="1"/>
          </p:cNvPicPr>
          <p:nvPr/>
        </p:nvPicPr>
        <p:blipFill>
          <a:blip r:embed="rId2"/>
          <a:stretch>
            <a:fillRect/>
          </a:stretch>
        </p:blipFill>
        <p:spPr>
          <a:xfrm>
            <a:off x="1267439" y="1091846"/>
            <a:ext cx="6423845" cy="3640179"/>
          </a:xfrm>
          <a:prstGeom prst="rect">
            <a:avLst/>
          </a:prstGeom>
        </p:spPr>
      </p:pic>
    </p:spTree>
    <p:extLst>
      <p:ext uri="{BB962C8B-B14F-4D97-AF65-F5344CB8AC3E}">
        <p14:creationId xmlns:p14="http://schemas.microsoft.com/office/powerpoint/2010/main" val="3330425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5B9C52-4AF8-FCBC-0E80-4656390BE806}"/>
              </a:ext>
            </a:extLst>
          </p:cNvPr>
          <p:cNvSpPr>
            <a:spLocks noGrp="1"/>
          </p:cNvSpPr>
          <p:nvPr>
            <p:ph idx="1"/>
          </p:nvPr>
        </p:nvSpPr>
        <p:spPr>
          <a:xfrm>
            <a:off x="554908" y="4565676"/>
            <a:ext cx="7886700" cy="503174"/>
          </a:xfrm>
        </p:spPr>
        <p:txBody>
          <a:bodyPr/>
          <a:lstStyle/>
          <a:p>
            <a:pPr marL="114300" indent="0" algn="ctr">
              <a:buNone/>
            </a:pPr>
            <a:r>
              <a:rPr lang="en-US" dirty="0">
                <a:hlinkClick r:id="rId2"/>
              </a:rPr>
              <a:t>https://www.youtube.com/watch?v=CVfSIKM7p8I</a:t>
            </a:r>
            <a:r>
              <a:rPr lang="en-US" dirty="0"/>
              <a:t> </a:t>
            </a:r>
          </a:p>
        </p:txBody>
      </p:sp>
      <p:pic>
        <p:nvPicPr>
          <p:cNvPr id="5" name="Picture 4">
            <a:extLst>
              <a:ext uri="{FF2B5EF4-FFF2-40B4-BE49-F238E27FC236}">
                <a16:creationId xmlns:a16="http://schemas.microsoft.com/office/drawing/2014/main" id="{457F11EC-F88A-E466-AB9F-E8B99095A6BA}"/>
              </a:ext>
            </a:extLst>
          </p:cNvPr>
          <p:cNvPicPr>
            <a:picLocks noChangeAspect="1"/>
          </p:cNvPicPr>
          <p:nvPr/>
        </p:nvPicPr>
        <p:blipFill>
          <a:blip r:embed="rId3"/>
          <a:stretch>
            <a:fillRect/>
          </a:stretch>
        </p:blipFill>
        <p:spPr>
          <a:xfrm>
            <a:off x="2067989" y="926525"/>
            <a:ext cx="5179803" cy="3517490"/>
          </a:xfrm>
          <a:prstGeom prst="rect">
            <a:avLst/>
          </a:prstGeom>
        </p:spPr>
      </p:pic>
      <p:sp>
        <p:nvSpPr>
          <p:cNvPr id="4" name="Title 1">
            <a:extLst>
              <a:ext uri="{FF2B5EF4-FFF2-40B4-BE49-F238E27FC236}">
                <a16:creationId xmlns:a16="http://schemas.microsoft.com/office/drawing/2014/main" id="{54E8C603-2CF8-0609-C184-3D33FA581A13}"/>
              </a:ext>
            </a:extLst>
          </p:cNvPr>
          <p:cNvSpPr txBox="1">
            <a:spLocks/>
          </p:cNvSpPr>
          <p:nvPr/>
        </p:nvSpPr>
        <p:spPr>
          <a:xfrm>
            <a:off x="457200" y="411475"/>
            <a:ext cx="8229600" cy="48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en-US" dirty="0" err="1"/>
              <a:t>Rujukan</a:t>
            </a:r>
            <a:r>
              <a:rPr lang="en-US" dirty="0"/>
              <a:t> </a:t>
            </a:r>
            <a:r>
              <a:rPr lang="en-US" dirty="0" err="1"/>
              <a:t>Tambahan</a:t>
            </a:r>
            <a:endParaRPr lang="en-US" dirty="0"/>
          </a:p>
        </p:txBody>
      </p:sp>
    </p:spTree>
    <p:extLst>
      <p:ext uri="{BB962C8B-B14F-4D97-AF65-F5344CB8AC3E}">
        <p14:creationId xmlns:p14="http://schemas.microsoft.com/office/powerpoint/2010/main" val="611501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E47DC-1448-0EF8-F535-8511233113BA}"/>
              </a:ext>
            </a:extLst>
          </p:cNvPr>
          <p:cNvSpPr>
            <a:spLocks noGrp="1"/>
          </p:cNvSpPr>
          <p:nvPr>
            <p:ph type="title"/>
          </p:nvPr>
        </p:nvSpPr>
        <p:spPr/>
        <p:txBody>
          <a:bodyPr/>
          <a:lstStyle/>
          <a:p>
            <a:r>
              <a:rPr lang="en-US" dirty="0" err="1"/>
              <a:t>Definisi</a:t>
            </a:r>
            <a:r>
              <a:rPr lang="en-US" dirty="0"/>
              <a:t> </a:t>
            </a:r>
            <a:r>
              <a:rPr lang="en-US" dirty="0" err="1"/>
              <a:t>Risiko</a:t>
            </a:r>
            <a:endParaRPr lang="id-ID" dirty="0"/>
          </a:p>
        </p:txBody>
      </p:sp>
      <p:sp>
        <p:nvSpPr>
          <p:cNvPr id="11" name="TextBox 10">
            <a:extLst>
              <a:ext uri="{FF2B5EF4-FFF2-40B4-BE49-F238E27FC236}">
                <a16:creationId xmlns:a16="http://schemas.microsoft.com/office/drawing/2014/main" id="{9AFE2C70-CC71-77DD-4BDD-DAA404C74629}"/>
              </a:ext>
            </a:extLst>
          </p:cNvPr>
          <p:cNvSpPr txBox="1"/>
          <p:nvPr/>
        </p:nvSpPr>
        <p:spPr>
          <a:xfrm>
            <a:off x="2182196" y="4666116"/>
            <a:ext cx="4897495" cy="307777"/>
          </a:xfrm>
          <a:prstGeom prst="rect">
            <a:avLst/>
          </a:prstGeom>
          <a:noFill/>
        </p:spPr>
        <p:txBody>
          <a:bodyPr wrap="none" rtlCol="0">
            <a:spAutoFit/>
          </a:bodyPr>
          <a:lstStyle/>
          <a:p>
            <a:pPr algn="ctr"/>
            <a:r>
              <a:rPr lang="en-US" sz="1400" dirty="0">
                <a:solidFill>
                  <a:srgbClr val="333333"/>
                </a:solidFill>
                <a:latin typeface="Bookman Old Style" panose="02050604050505020204" pitchFamily="18" charset="0"/>
              </a:rPr>
              <a:t>Ref: </a:t>
            </a:r>
            <a:r>
              <a:rPr lang="en-US" sz="1400" dirty="0" err="1">
                <a:solidFill>
                  <a:srgbClr val="333333"/>
                </a:solidFill>
                <a:latin typeface="Bookman Old Style" panose="02050604050505020204" pitchFamily="18" charset="0"/>
              </a:rPr>
              <a:t>Fariani</a:t>
            </a:r>
            <a:r>
              <a:rPr lang="en-US" sz="1400" dirty="0">
                <a:solidFill>
                  <a:srgbClr val="333333"/>
                </a:solidFill>
                <a:latin typeface="Bookman Old Style" panose="02050604050505020204" pitchFamily="18" charset="0"/>
              </a:rPr>
              <a:t>, Elly, “</a:t>
            </a:r>
            <a:r>
              <a:rPr lang="en-US" sz="1400" dirty="0" err="1">
                <a:solidFill>
                  <a:srgbClr val="333333"/>
                </a:solidFill>
                <a:latin typeface="Bookman Old Style" panose="02050604050505020204" pitchFamily="18" charset="0"/>
              </a:rPr>
              <a:t>Manajemen</a:t>
            </a:r>
            <a:r>
              <a:rPr lang="en-US" sz="1400" dirty="0">
                <a:solidFill>
                  <a:srgbClr val="333333"/>
                </a:solidFill>
                <a:latin typeface="Bookman Old Style" panose="02050604050505020204" pitchFamily="18" charset="0"/>
              </a:rPr>
              <a:t> </a:t>
            </a:r>
            <a:r>
              <a:rPr lang="en-US" sz="1400" dirty="0" err="1">
                <a:solidFill>
                  <a:srgbClr val="333333"/>
                </a:solidFill>
                <a:latin typeface="Bookman Old Style" panose="02050604050505020204" pitchFamily="18" charset="0"/>
              </a:rPr>
              <a:t>Risiko</a:t>
            </a:r>
            <a:r>
              <a:rPr lang="en-US" sz="1400" dirty="0">
                <a:solidFill>
                  <a:srgbClr val="333333"/>
                </a:solidFill>
                <a:latin typeface="Bookman Old Style" panose="02050604050505020204" pitchFamily="18" charset="0"/>
              </a:rPr>
              <a:t>”, LAN-RI, 2020.</a:t>
            </a:r>
          </a:p>
        </p:txBody>
      </p:sp>
      <p:pic>
        <p:nvPicPr>
          <p:cNvPr id="4" name="Picture 3">
            <a:extLst>
              <a:ext uri="{FF2B5EF4-FFF2-40B4-BE49-F238E27FC236}">
                <a16:creationId xmlns:a16="http://schemas.microsoft.com/office/drawing/2014/main" id="{1E6A2430-D763-20F4-B52C-930AEC3100FF}"/>
              </a:ext>
            </a:extLst>
          </p:cNvPr>
          <p:cNvPicPr>
            <a:picLocks noChangeAspect="1"/>
          </p:cNvPicPr>
          <p:nvPr/>
        </p:nvPicPr>
        <p:blipFill>
          <a:blip r:embed="rId2"/>
          <a:stretch>
            <a:fillRect/>
          </a:stretch>
        </p:blipFill>
        <p:spPr>
          <a:xfrm>
            <a:off x="1285875" y="885825"/>
            <a:ext cx="6572250" cy="3371850"/>
          </a:xfrm>
          <a:prstGeom prst="rect">
            <a:avLst/>
          </a:prstGeom>
        </p:spPr>
      </p:pic>
    </p:spTree>
    <p:extLst>
      <p:ext uri="{BB962C8B-B14F-4D97-AF65-F5344CB8AC3E}">
        <p14:creationId xmlns:p14="http://schemas.microsoft.com/office/powerpoint/2010/main" val="2516335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5B9C52-4AF8-FCBC-0E80-4656390BE806}"/>
              </a:ext>
            </a:extLst>
          </p:cNvPr>
          <p:cNvSpPr>
            <a:spLocks noGrp="1"/>
          </p:cNvSpPr>
          <p:nvPr>
            <p:ph idx="1"/>
          </p:nvPr>
        </p:nvSpPr>
        <p:spPr>
          <a:xfrm>
            <a:off x="554908" y="4565676"/>
            <a:ext cx="7886700" cy="503174"/>
          </a:xfrm>
        </p:spPr>
        <p:txBody>
          <a:bodyPr/>
          <a:lstStyle/>
          <a:p>
            <a:pPr marL="114300" indent="0" algn="ctr">
              <a:buNone/>
            </a:pPr>
            <a:r>
              <a:rPr lang="en-US" dirty="0">
                <a:hlinkClick r:id="rId2"/>
              </a:rPr>
              <a:t>https://www.youtube.com/watch?v=oo83VQar5nA</a:t>
            </a:r>
            <a:r>
              <a:rPr lang="en-US" dirty="0"/>
              <a:t> </a:t>
            </a:r>
          </a:p>
        </p:txBody>
      </p:sp>
      <p:sp>
        <p:nvSpPr>
          <p:cNvPr id="4" name="Title 1">
            <a:extLst>
              <a:ext uri="{FF2B5EF4-FFF2-40B4-BE49-F238E27FC236}">
                <a16:creationId xmlns:a16="http://schemas.microsoft.com/office/drawing/2014/main" id="{54E8C603-2CF8-0609-C184-3D33FA581A13}"/>
              </a:ext>
            </a:extLst>
          </p:cNvPr>
          <p:cNvSpPr txBox="1">
            <a:spLocks/>
          </p:cNvSpPr>
          <p:nvPr/>
        </p:nvSpPr>
        <p:spPr>
          <a:xfrm>
            <a:off x="457200" y="411475"/>
            <a:ext cx="8229600" cy="48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algn="ctr"/>
            <a:r>
              <a:rPr lang="en-US" dirty="0" err="1"/>
              <a:t>Rujukan</a:t>
            </a:r>
            <a:r>
              <a:rPr lang="en-US" dirty="0"/>
              <a:t> </a:t>
            </a:r>
            <a:r>
              <a:rPr lang="en-US" dirty="0" err="1"/>
              <a:t>Tambahan</a:t>
            </a:r>
            <a:endParaRPr lang="en-US" dirty="0"/>
          </a:p>
        </p:txBody>
      </p:sp>
      <p:pic>
        <p:nvPicPr>
          <p:cNvPr id="6" name="Picture 5">
            <a:extLst>
              <a:ext uri="{FF2B5EF4-FFF2-40B4-BE49-F238E27FC236}">
                <a16:creationId xmlns:a16="http://schemas.microsoft.com/office/drawing/2014/main" id="{96CE634E-7D6E-E358-01CD-C198B4206AB4}"/>
              </a:ext>
            </a:extLst>
          </p:cNvPr>
          <p:cNvPicPr>
            <a:picLocks noChangeAspect="1"/>
          </p:cNvPicPr>
          <p:nvPr/>
        </p:nvPicPr>
        <p:blipFill>
          <a:blip r:embed="rId3"/>
          <a:stretch>
            <a:fillRect/>
          </a:stretch>
        </p:blipFill>
        <p:spPr>
          <a:xfrm>
            <a:off x="1846789" y="972940"/>
            <a:ext cx="5450421" cy="3512771"/>
          </a:xfrm>
          <a:prstGeom prst="rect">
            <a:avLst/>
          </a:prstGeom>
        </p:spPr>
      </p:pic>
    </p:spTree>
    <p:extLst>
      <p:ext uri="{BB962C8B-B14F-4D97-AF65-F5344CB8AC3E}">
        <p14:creationId xmlns:p14="http://schemas.microsoft.com/office/powerpoint/2010/main" val="37384633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49F57-15D6-9AF9-22C7-94D42FC6F7D7}"/>
              </a:ext>
            </a:extLst>
          </p:cNvPr>
          <p:cNvSpPr>
            <a:spLocks noGrp="1"/>
          </p:cNvSpPr>
          <p:nvPr>
            <p:ph type="title"/>
          </p:nvPr>
        </p:nvSpPr>
        <p:spPr/>
        <p:txBody>
          <a:bodyPr/>
          <a:lstStyle/>
          <a:p>
            <a:r>
              <a:rPr lang="en-US" dirty="0" err="1"/>
              <a:t>Rujukan</a:t>
            </a:r>
            <a:r>
              <a:rPr lang="en-US" dirty="0"/>
              <a:t> </a:t>
            </a:r>
            <a:r>
              <a:rPr lang="en-US" dirty="0" err="1"/>
              <a:t>Tambahan</a:t>
            </a:r>
            <a:endParaRPr lang="en-US" dirty="0"/>
          </a:p>
        </p:txBody>
      </p:sp>
      <p:sp>
        <p:nvSpPr>
          <p:cNvPr id="4" name="TextBox 3">
            <a:extLst>
              <a:ext uri="{FF2B5EF4-FFF2-40B4-BE49-F238E27FC236}">
                <a16:creationId xmlns:a16="http://schemas.microsoft.com/office/drawing/2014/main" id="{B2EE5114-A758-E430-681B-F5F92025BB8D}"/>
              </a:ext>
            </a:extLst>
          </p:cNvPr>
          <p:cNvSpPr txBox="1"/>
          <p:nvPr/>
        </p:nvSpPr>
        <p:spPr>
          <a:xfrm>
            <a:off x="2403987" y="4732025"/>
            <a:ext cx="4572000" cy="307777"/>
          </a:xfrm>
          <a:prstGeom prst="rect">
            <a:avLst/>
          </a:prstGeom>
          <a:noFill/>
        </p:spPr>
        <p:txBody>
          <a:bodyPr wrap="square">
            <a:spAutoFit/>
          </a:bodyPr>
          <a:lstStyle/>
          <a:p>
            <a:pPr algn="ctr"/>
            <a:r>
              <a:rPr lang="id-ID" dirty="0">
                <a:hlinkClick r:id="rId2"/>
              </a:rPr>
              <a:t>https://www.youtube.com/watch?v=dwtpcqvTK08</a:t>
            </a:r>
            <a:r>
              <a:rPr lang="en-US" dirty="0"/>
              <a:t> </a:t>
            </a:r>
            <a:endParaRPr lang="id-ID" dirty="0"/>
          </a:p>
        </p:txBody>
      </p:sp>
      <p:pic>
        <p:nvPicPr>
          <p:cNvPr id="5" name="Picture 4">
            <a:extLst>
              <a:ext uri="{FF2B5EF4-FFF2-40B4-BE49-F238E27FC236}">
                <a16:creationId xmlns:a16="http://schemas.microsoft.com/office/drawing/2014/main" id="{405E439E-C66F-01B4-56FD-DC152163A7AD}"/>
              </a:ext>
            </a:extLst>
          </p:cNvPr>
          <p:cNvPicPr>
            <a:picLocks noChangeAspect="1"/>
          </p:cNvPicPr>
          <p:nvPr/>
        </p:nvPicPr>
        <p:blipFill>
          <a:blip r:embed="rId3"/>
          <a:stretch>
            <a:fillRect/>
          </a:stretch>
        </p:blipFill>
        <p:spPr>
          <a:xfrm>
            <a:off x="1415845" y="1233825"/>
            <a:ext cx="6548284" cy="3227404"/>
          </a:xfrm>
          <a:prstGeom prst="rect">
            <a:avLst/>
          </a:prstGeom>
        </p:spPr>
      </p:pic>
    </p:spTree>
    <p:extLst>
      <p:ext uri="{BB962C8B-B14F-4D97-AF65-F5344CB8AC3E}">
        <p14:creationId xmlns:p14="http://schemas.microsoft.com/office/powerpoint/2010/main" val="2430279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E47DC-1448-0EF8-F535-8511233113BA}"/>
              </a:ext>
            </a:extLst>
          </p:cNvPr>
          <p:cNvSpPr>
            <a:spLocks noGrp="1"/>
          </p:cNvSpPr>
          <p:nvPr>
            <p:ph type="title"/>
          </p:nvPr>
        </p:nvSpPr>
        <p:spPr/>
        <p:txBody>
          <a:bodyPr/>
          <a:lstStyle/>
          <a:p>
            <a:r>
              <a:rPr lang="en-US" dirty="0" err="1"/>
              <a:t>Definisi</a:t>
            </a:r>
            <a:r>
              <a:rPr lang="en-US" dirty="0"/>
              <a:t> </a:t>
            </a:r>
            <a:r>
              <a:rPr lang="en-US" dirty="0" err="1"/>
              <a:t>Risiko</a:t>
            </a:r>
            <a:endParaRPr lang="id-ID" dirty="0"/>
          </a:p>
        </p:txBody>
      </p:sp>
      <p:pic>
        <p:nvPicPr>
          <p:cNvPr id="5" name="Picture 4">
            <a:extLst>
              <a:ext uri="{FF2B5EF4-FFF2-40B4-BE49-F238E27FC236}">
                <a16:creationId xmlns:a16="http://schemas.microsoft.com/office/drawing/2014/main" id="{1E9731F5-8B5C-80F7-8932-7B75E7BEBFC7}"/>
              </a:ext>
            </a:extLst>
          </p:cNvPr>
          <p:cNvPicPr>
            <a:picLocks noChangeAspect="1"/>
          </p:cNvPicPr>
          <p:nvPr/>
        </p:nvPicPr>
        <p:blipFill>
          <a:blip r:embed="rId2"/>
          <a:stretch>
            <a:fillRect/>
          </a:stretch>
        </p:blipFill>
        <p:spPr>
          <a:xfrm>
            <a:off x="1922221" y="1119793"/>
            <a:ext cx="5157470" cy="2903913"/>
          </a:xfrm>
          <a:prstGeom prst="rect">
            <a:avLst/>
          </a:prstGeom>
        </p:spPr>
      </p:pic>
      <p:sp>
        <p:nvSpPr>
          <p:cNvPr id="6" name="TextBox 5">
            <a:extLst>
              <a:ext uri="{FF2B5EF4-FFF2-40B4-BE49-F238E27FC236}">
                <a16:creationId xmlns:a16="http://schemas.microsoft.com/office/drawing/2014/main" id="{9A115036-F6AA-7505-6147-5B922C5242CF}"/>
              </a:ext>
            </a:extLst>
          </p:cNvPr>
          <p:cNvSpPr txBox="1"/>
          <p:nvPr/>
        </p:nvSpPr>
        <p:spPr>
          <a:xfrm>
            <a:off x="2182196" y="4666116"/>
            <a:ext cx="4897495" cy="307777"/>
          </a:xfrm>
          <a:prstGeom prst="rect">
            <a:avLst/>
          </a:prstGeom>
          <a:noFill/>
        </p:spPr>
        <p:txBody>
          <a:bodyPr wrap="none" rtlCol="0">
            <a:spAutoFit/>
          </a:bodyPr>
          <a:lstStyle/>
          <a:p>
            <a:pPr algn="ctr"/>
            <a:r>
              <a:rPr lang="en-US" sz="1400" dirty="0">
                <a:solidFill>
                  <a:srgbClr val="333333"/>
                </a:solidFill>
                <a:latin typeface="Bookman Old Style" panose="02050604050505020204" pitchFamily="18" charset="0"/>
              </a:rPr>
              <a:t>Ref: </a:t>
            </a:r>
            <a:r>
              <a:rPr lang="en-US" sz="1400" dirty="0" err="1">
                <a:solidFill>
                  <a:srgbClr val="333333"/>
                </a:solidFill>
                <a:latin typeface="Bookman Old Style" panose="02050604050505020204" pitchFamily="18" charset="0"/>
              </a:rPr>
              <a:t>Fariani</a:t>
            </a:r>
            <a:r>
              <a:rPr lang="en-US" sz="1400" dirty="0">
                <a:solidFill>
                  <a:srgbClr val="333333"/>
                </a:solidFill>
                <a:latin typeface="Bookman Old Style" panose="02050604050505020204" pitchFamily="18" charset="0"/>
              </a:rPr>
              <a:t>, Elly, “</a:t>
            </a:r>
            <a:r>
              <a:rPr lang="en-US" sz="1400" dirty="0" err="1">
                <a:solidFill>
                  <a:srgbClr val="333333"/>
                </a:solidFill>
                <a:latin typeface="Bookman Old Style" panose="02050604050505020204" pitchFamily="18" charset="0"/>
              </a:rPr>
              <a:t>Manajemen</a:t>
            </a:r>
            <a:r>
              <a:rPr lang="en-US" sz="1400" dirty="0">
                <a:solidFill>
                  <a:srgbClr val="333333"/>
                </a:solidFill>
                <a:latin typeface="Bookman Old Style" panose="02050604050505020204" pitchFamily="18" charset="0"/>
              </a:rPr>
              <a:t> </a:t>
            </a:r>
            <a:r>
              <a:rPr lang="en-US" sz="1400" dirty="0" err="1">
                <a:solidFill>
                  <a:srgbClr val="333333"/>
                </a:solidFill>
                <a:latin typeface="Bookman Old Style" panose="02050604050505020204" pitchFamily="18" charset="0"/>
              </a:rPr>
              <a:t>Risiko</a:t>
            </a:r>
            <a:r>
              <a:rPr lang="en-US" sz="1400" dirty="0">
                <a:solidFill>
                  <a:srgbClr val="333333"/>
                </a:solidFill>
                <a:latin typeface="Bookman Old Style" panose="02050604050505020204" pitchFamily="18" charset="0"/>
              </a:rPr>
              <a:t>”, LAN-RI, 2020.</a:t>
            </a:r>
          </a:p>
        </p:txBody>
      </p:sp>
    </p:spTree>
    <p:extLst>
      <p:ext uri="{BB962C8B-B14F-4D97-AF65-F5344CB8AC3E}">
        <p14:creationId xmlns:p14="http://schemas.microsoft.com/office/powerpoint/2010/main" val="2973576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FE797-49AB-6B95-5CC1-00EDB8A3761E}"/>
              </a:ext>
            </a:extLst>
          </p:cNvPr>
          <p:cNvSpPr>
            <a:spLocks noGrp="1"/>
          </p:cNvSpPr>
          <p:nvPr>
            <p:ph type="title"/>
          </p:nvPr>
        </p:nvSpPr>
        <p:spPr/>
        <p:txBody>
          <a:bodyPr/>
          <a:lstStyle/>
          <a:p>
            <a:r>
              <a:rPr lang="id-ID" dirty="0"/>
              <a:t>Penyebab Terjadinya Risiko dan Tipe Risiko</a:t>
            </a:r>
          </a:p>
        </p:txBody>
      </p:sp>
      <p:pic>
        <p:nvPicPr>
          <p:cNvPr id="4" name="Picture 3">
            <a:extLst>
              <a:ext uri="{FF2B5EF4-FFF2-40B4-BE49-F238E27FC236}">
                <a16:creationId xmlns:a16="http://schemas.microsoft.com/office/drawing/2014/main" id="{88D2410B-59A4-7AFA-D800-CDDFA240F63B}"/>
              </a:ext>
            </a:extLst>
          </p:cNvPr>
          <p:cNvPicPr>
            <a:picLocks noChangeAspect="1"/>
          </p:cNvPicPr>
          <p:nvPr/>
        </p:nvPicPr>
        <p:blipFill>
          <a:blip r:embed="rId2"/>
          <a:stretch>
            <a:fillRect/>
          </a:stretch>
        </p:blipFill>
        <p:spPr>
          <a:xfrm>
            <a:off x="2379464" y="980768"/>
            <a:ext cx="3984466" cy="3650541"/>
          </a:xfrm>
          <a:prstGeom prst="rect">
            <a:avLst/>
          </a:prstGeom>
        </p:spPr>
      </p:pic>
      <p:sp>
        <p:nvSpPr>
          <p:cNvPr id="5" name="TextBox 4">
            <a:extLst>
              <a:ext uri="{FF2B5EF4-FFF2-40B4-BE49-F238E27FC236}">
                <a16:creationId xmlns:a16="http://schemas.microsoft.com/office/drawing/2014/main" id="{393A69E3-DE58-FB55-AD0E-C12509F00ACD}"/>
              </a:ext>
            </a:extLst>
          </p:cNvPr>
          <p:cNvSpPr txBox="1"/>
          <p:nvPr/>
        </p:nvSpPr>
        <p:spPr>
          <a:xfrm>
            <a:off x="2182196" y="4666116"/>
            <a:ext cx="4897495" cy="307777"/>
          </a:xfrm>
          <a:prstGeom prst="rect">
            <a:avLst/>
          </a:prstGeom>
          <a:noFill/>
        </p:spPr>
        <p:txBody>
          <a:bodyPr wrap="none" rtlCol="0">
            <a:spAutoFit/>
          </a:bodyPr>
          <a:lstStyle/>
          <a:p>
            <a:pPr algn="ctr"/>
            <a:r>
              <a:rPr lang="en-US" sz="1400" dirty="0">
                <a:solidFill>
                  <a:srgbClr val="333333"/>
                </a:solidFill>
                <a:latin typeface="Bookman Old Style" panose="02050604050505020204" pitchFamily="18" charset="0"/>
              </a:rPr>
              <a:t>Ref: </a:t>
            </a:r>
            <a:r>
              <a:rPr lang="en-US" sz="1400" dirty="0" err="1">
                <a:solidFill>
                  <a:srgbClr val="333333"/>
                </a:solidFill>
                <a:latin typeface="Bookman Old Style" panose="02050604050505020204" pitchFamily="18" charset="0"/>
              </a:rPr>
              <a:t>Fariani</a:t>
            </a:r>
            <a:r>
              <a:rPr lang="en-US" sz="1400" dirty="0">
                <a:solidFill>
                  <a:srgbClr val="333333"/>
                </a:solidFill>
                <a:latin typeface="Bookman Old Style" panose="02050604050505020204" pitchFamily="18" charset="0"/>
              </a:rPr>
              <a:t>, Elly, “</a:t>
            </a:r>
            <a:r>
              <a:rPr lang="en-US" sz="1400" dirty="0" err="1">
                <a:solidFill>
                  <a:srgbClr val="333333"/>
                </a:solidFill>
                <a:latin typeface="Bookman Old Style" panose="02050604050505020204" pitchFamily="18" charset="0"/>
              </a:rPr>
              <a:t>Manajemen</a:t>
            </a:r>
            <a:r>
              <a:rPr lang="en-US" sz="1400" dirty="0">
                <a:solidFill>
                  <a:srgbClr val="333333"/>
                </a:solidFill>
                <a:latin typeface="Bookman Old Style" panose="02050604050505020204" pitchFamily="18" charset="0"/>
              </a:rPr>
              <a:t> </a:t>
            </a:r>
            <a:r>
              <a:rPr lang="en-US" sz="1400" dirty="0" err="1">
                <a:solidFill>
                  <a:srgbClr val="333333"/>
                </a:solidFill>
                <a:latin typeface="Bookman Old Style" panose="02050604050505020204" pitchFamily="18" charset="0"/>
              </a:rPr>
              <a:t>Risiko</a:t>
            </a:r>
            <a:r>
              <a:rPr lang="en-US" sz="1400" dirty="0">
                <a:solidFill>
                  <a:srgbClr val="333333"/>
                </a:solidFill>
                <a:latin typeface="Bookman Old Style" panose="02050604050505020204" pitchFamily="18" charset="0"/>
              </a:rPr>
              <a:t>”, LAN-RI, 2020.</a:t>
            </a:r>
          </a:p>
        </p:txBody>
      </p:sp>
    </p:spTree>
    <p:extLst>
      <p:ext uri="{BB962C8B-B14F-4D97-AF65-F5344CB8AC3E}">
        <p14:creationId xmlns:p14="http://schemas.microsoft.com/office/powerpoint/2010/main" val="3797460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2AE93-65AE-8D19-C575-682745F2E829}"/>
              </a:ext>
            </a:extLst>
          </p:cNvPr>
          <p:cNvSpPr>
            <a:spLocks noGrp="1"/>
          </p:cNvSpPr>
          <p:nvPr>
            <p:ph type="title"/>
          </p:nvPr>
        </p:nvSpPr>
        <p:spPr/>
        <p:txBody>
          <a:bodyPr/>
          <a:lstStyle/>
          <a:p>
            <a:endParaRPr lang="id-ID"/>
          </a:p>
        </p:txBody>
      </p:sp>
      <p:pic>
        <p:nvPicPr>
          <p:cNvPr id="4" name="Picture 3">
            <a:extLst>
              <a:ext uri="{FF2B5EF4-FFF2-40B4-BE49-F238E27FC236}">
                <a16:creationId xmlns:a16="http://schemas.microsoft.com/office/drawing/2014/main" id="{702195F1-A42F-2241-C622-6309087F6507}"/>
              </a:ext>
            </a:extLst>
          </p:cNvPr>
          <p:cNvPicPr>
            <a:picLocks noChangeAspect="1"/>
          </p:cNvPicPr>
          <p:nvPr/>
        </p:nvPicPr>
        <p:blipFill>
          <a:blip r:embed="rId2"/>
          <a:stretch>
            <a:fillRect/>
          </a:stretch>
        </p:blipFill>
        <p:spPr>
          <a:xfrm>
            <a:off x="1077708" y="169607"/>
            <a:ext cx="6665195" cy="4227462"/>
          </a:xfrm>
          <a:prstGeom prst="rect">
            <a:avLst/>
          </a:prstGeom>
        </p:spPr>
      </p:pic>
      <p:sp>
        <p:nvSpPr>
          <p:cNvPr id="5" name="TextBox 4">
            <a:extLst>
              <a:ext uri="{FF2B5EF4-FFF2-40B4-BE49-F238E27FC236}">
                <a16:creationId xmlns:a16="http://schemas.microsoft.com/office/drawing/2014/main" id="{2366C181-EEAD-D997-57A4-D2DA2237AF2B}"/>
              </a:ext>
            </a:extLst>
          </p:cNvPr>
          <p:cNvSpPr txBox="1"/>
          <p:nvPr/>
        </p:nvSpPr>
        <p:spPr>
          <a:xfrm>
            <a:off x="2182196" y="4666116"/>
            <a:ext cx="4897495" cy="307777"/>
          </a:xfrm>
          <a:prstGeom prst="rect">
            <a:avLst/>
          </a:prstGeom>
          <a:noFill/>
        </p:spPr>
        <p:txBody>
          <a:bodyPr wrap="none" rtlCol="0">
            <a:spAutoFit/>
          </a:bodyPr>
          <a:lstStyle/>
          <a:p>
            <a:pPr algn="ctr"/>
            <a:r>
              <a:rPr lang="en-US" sz="1400" dirty="0">
                <a:solidFill>
                  <a:srgbClr val="333333"/>
                </a:solidFill>
                <a:latin typeface="Bookman Old Style" panose="02050604050505020204" pitchFamily="18" charset="0"/>
              </a:rPr>
              <a:t>Ref: </a:t>
            </a:r>
            <a:r>
              <a:rPr lang="en-US" sz="1400" dirty="0" err="1">
                <a:solidFill>
                  <a:srgbClr val="333333"/>
                </a:solidFill>
                <a:latin typeface="Bookman Old Style" panose="02050604050505020204" pitchFamily="18" charset="0"/>
              </a:rPr>
              <a:t>Fariani</a:t>
            </a:r>
            <a:r>
              <a:rPr lang="en-US" sz="1400" dirty="0">
                <a:solidFill>
                  <a:srgbClr val="333333"/>
                </a:solidFill>
                <a:latin typeface="Bookman Old Style" panose="02050604050505020204" pitchFamily="18" charset="0"/>
              </a:rPr>
              <a:t>, Elly, “</a:t>
            </a:r>
            <a:r>
              <a:rPr lang="en-US" sz="1400" dirty="0" err="1">
                <a:solidFill>
                  <a:srgbClr val="333333"/>
                </a:solidFill>
                <a:latin typeface="Bookman Old Style" panose="02050604050505020204" pitchFamily="18" charset="0"/>
              </a:rPr>
              <a:t>Manajemen</a:t>
            </a:r>
            <a:r>
              <a:rPr lang="en-US" sz="1400" dirty="0">
                <a:solidFill>
                  <a:srgbClr val="333333"/>
                </a:solidFill>
                <a:latin typeface="Bookman Old Style" panose="02050604050505020204" pitchFamily="18" charset="0"/>
              </a:rPr>
              <a:t> </a:t>
            </a:r>
            <a:r>
              <a:rPr lang="en-US" sz="1400" dirty="0" err="1">
                <a:solidFill>
                  <a:srgbClr val="333333"/>
                </a:solidFill>
                <a:latin typeface="Bookman Old Style" panose="02050604050505020204" pitchFamily="18" charset="0"/>
              </a:rPr>
              <a:t>Risiko</a:t>
            </a:r>
            <a:r>
              <a:rPr lang="en-US" sz="1400" dirty="0">
                <a:solidFill>
                  <a:srgbClr val="333333"/>
                </a:solidFill>
                <a:latin typeface="Bookman Old Style" panose="02050604050505020204" pitchFamily="18" charset="0"/>
              </a:rPr>
              <a:t>”, LAN-RI, 2020.</a:t>
            </a:r>
          </a:p>
        </p:txBody>
      </p:sp>
    </p:spTree>
    <p:extLst>
      <p:ext uri="{BB962C8B-B14F-4D97-AF65-F5344CB8AC3E}">
        <p14:creationId xmlns:p14="http://schemas.microsoft.com/office/powerpoint/2010/main" val="1488919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C32F6-75AD-2F40-024A-D3F04F2D4ECE}"/>
              </a:ext>
            </a:extLst>
          </p:cNvPr>
          <p:cNvSpPr>
            <a:spLocks noGrp="1"/>
          </p:cNvSpPr>
          <p:nvPr>
            <p:ph type="title"/>
          </p:nvPr>
        </p:nvSpPr>
        <p:spPr/>
        <p:txBody>
          <a:bodyPr/>
          <a:lstStyle/>
          <a:p>
            <a:endParaRPr lang="id-ID"/>
          </a:p>
        </p:txBody>
      </p:sp>
      <p:pic>
        <p:nvPicPr>
          <p:cNvPr id="4" name="Picture 3">
            <a:extLst>
              <a:ext uri="{FF2B5EF4-FFF2-40B4-BE49-F238E27FC236}">
                <a16:creationId xmlns:a16="http://schemas.microsoft.com/office/drawing/2014/main" id="{AB1BF385-4498-017B-8E1B-F3CDB6A99783}"/>
              </a:ext>
            </a:extLst>
          </p:cNvPr>
          <p:cNvPicPr>
            <a:picLocks noChangeAspect="1"/>
          </p:cNvPicPr>
          <p:nvPr/>
        </p:nvPicPr>
        <p:blipFill>
          <a:blip r:embed="rId2"/>
          <a:stretch>
            <a:fillRect/>
          </a:stretch>
        </p:blipFill>
        <p:spPr>
          <a:xfrm>
            <a:off x="1141926" y="411475"/>
            <a:ext cx="6991410" cy="3939663"/>
          </a:xfrm>
          <a:prstGeom prst="rect">
            <a:avLst/>
          </a:prstGeom>
        </p:spPr>
      </p:pic>
      <p:sp>
        <p:nvSpPr>
          <p:cNvPr id="6" name="TextBox 5">
            <a:extLst>
              <a:ext uri="{FF2B5EF4-FFF2-40B4-BE49-F238E27FC236}">
                <a16:creationId xmlns:a16="http://schemas.microsoft.com/office/drawing/2014/main" id="{74DFFF59-0E34-D98C-E008-8194DA6F76F1}"/>
              </a:ext>
            </a:extLst>
          </p:cNvPr>
          <p:cNvSpPr txBox="1"/>
          <p:nvPr/>
        </p:nvSpPr>
        <p:spPr>
          <a:xfrm>
            <a:off x="2182196" y="4666116"/>
            <a:ext cx="4897495" cy="307777"/>
          </a:xfrm>
          <a:prstGeom prst="rect">
            <a:avLst/>
          </a:prstGeom>
          <a:noFill/>
        </p:spPr>
        <p:txBody>
          <a:bodyPr wrap="none" rtlCol="0">
            <a:spAutoFit/>
          </a:bodyPr>
          <a:lstStyle/>
          <a:p>
            <a:pPr algn="ctr"/>
            <a:r>
              <a:rPr lang="en-US" sz="1400" dirty="0">
                <a:solidFill>
                  <a:srgbClr val="333333"/>
                </a:solidFill>
                <a:latin typeface="Bookman Old Style" panose="02050604050505020204" pitchFamily="18" charset="0"/>
              </a:rPr>
              <a:t>Ref: </a:t>
            </a:r>
            <a:r>
              <a:rPr lang="en-US" sz="1400" dirty="0" err="1">
                <a:solidFill>
                  <a:srgbClr val="333333"/>
                </a:solidFill>
                <a:latin typeface="Bookman Old Style" panose="02050604050505020204" pitchFamily="18" charset="0"/>
              </a:rPr>
              <a:t>Fariani</a:t>
            </a:r>
            <a:r>
              <a:rPr lang="en-US" sz="1400" dirty="0">
                <a:solidFill>
                  <a:srgbClr val="333333"/>
                </a:solidFill>
                <a:latin typeface="Bookman Old Style" panose="02050604050505020204" pitchFamily="18" charset="0"/>
              </a:rPr>
              <a:t>, Elly, “</a:t>
            </a:r>
            <a:r>
              <a:rPr lang="en-US" sz="1400" dirty="0" err="1">
                <a:solidFill>
                  <a:srgbClr val="333333"/>
                </a:solidFill>
                <a:latin typeface="Bookman Old Style" panose="02050604050505020204" pitchFamily="18" charset="0"/>
              </a:rPr>
              <a:t>Manajemen</a:t>
            </a:r>
            <a:r>
              <a:rPr lang="en-US" sz="1400" dirty="0">
                <a:solidFill>
                  <a:srgbClr val="333333"/>
                </a:solidFill>
                <a:latin typeface="Bookman Old Style" panose="02050604050505020204" pitchFamily="18" charset="0"/>
              </a:rPr>
              <a:t> </a:t>
            </a:r>
            <a:r>
              <a:rPr lang="en-US" sz="1400" dirty="0" err="1">
                <a:solidFill>
                  <a:srgbClr val="333333"/>
                </a:solidFill>
                <a:latin typeface="Bookman Old Style" panose="02050604050505020204" pitchFamily="18" charset="0"/>
              </a:rPr>
              <a:t>Risiko</a:t>
            </a:r>
            <a:r>
              <a:rPr lang="en-US" sz="1400" dirty="0">
                <a:solidFill>
                  <a:srgbClr val="333333"/>
                </a:solidFill>
                <a:latin typeface="Bookman Old Style" panose="02050604050505020204" pitchFamily="18" charset="0"/>
              </a:rPr>
              <a:t>”, LAN-RI, 2020.</a:t>
            </a:r>
          </a:p>
        </p:txBody>
      </p:sp>
    </p:spTree>
    <p:extLst>
      <p:ext uri="{BB962C8B-B14F-4D97-AF65-F5344CB8AC3E}">
        <p14:creationId xmlns:p14="http://schemas.microsoft.com/office/powerpoint/2010/main" val="2856055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39836-440D-11B5-A464-0B42B30CBB69}"/>
              </a:ext>
            </a:extLst>
          </p:cNvPr>
          <p:cNvSpPr>
            <a:spLocks noGrp="1"/>
          </p:cNvSpPr>
          <p:nvPr>
            <p:ph type="title"/>
          </p:nvPr>
        </p:nvSpPr>
        <p:spPr/>
        <p:txBody>
          <a:bodyPr/>
          <a:lstStyle/>
          <a:p>
            <a:r>
              <a:rPr lang="en-US" dirty="0" err="1"/>
              <a:t>Manajemen</a:t>
            </a:r>
            <a:r>
              <a:rPr lang="en-US" dirty="0"/>
              <a:t> </a:t>
            </a:r>
            <a:r>
              <a:rPr lang="en-US" dirty="0" err="1"/>
              <a:t>Risiko</a:t>
            </a:r>
            <a:endParaRPr lang="id-ID" dirty="0"/>
          </a:p>
        </p:txBody>
      </p:sp>
      <p:sp>
        <p:nvSpPr>
          <p:cNvPr id="4" name="TextBox 3">
            <a:extLst>
              <a:ext uri="{FF2B5EF4-FFF2-40B4-BE49-F238E27FC236}">
                <a16:creationId xmlns:a16="http://schemas.microsoft.com/office/drawing/2014/main" id="{1397FCF6-7288-ED0D-3A21-25024FA74F50}"/>
              </a:ext>
            </a:extLst>
          </p:cNvPr>
          <p:cNvSpPr txBox="1"/>
          <p:nvPr/>
        </p:nvSpPr>
        <p:spPr>
          <a:xfrm>
            <a:off x="663677" y="1556087"/>
            <a:ext cx="8104238" cy="2308324"/>
          </a:xfrm>
          <a:prstGeom prst="rect">
            <a:avLst/>
          </a:prstGeom>
          <a:noFill/>
        </p:spPr>
        <p:txBody>
          <a:bodyPr wrap="square">
            <a:spAutoFit/>
          </a:bodyPr>
          <a:lstStyle/>
          <a:p>
            <a:r>
              <a:rPr lang="id-ID" sz="1800" b="0" i="0" dirty="0">
                <a:solidFill>
                  <a:srgbClr val="333333"/>
                </a:solidFill>
                <a:effectLst/>
                <a:latin typeface="Bookman Old Style" panose="02050604050505020204" pitchFamily="18" charset="0"/>
              </a:rPr>
              <a:t>Manajemen Risiko adalah suatu pendekatan sistematis untuk menentukan tindakan terbaik dalam kondisi ketidakpastian. </a:t>
            </a:r>
            <a:endParaRPr lang="en-US" sz="1800" b="0" i="0" dirty="0">
              <a:solidFill>
                <a:srgbClr val="333333"/>
              </a:solidFill>
              <a:effectLst/>
              <a:latin typeface="Bookman Old Style" panose="02050604050505020204" pitchFamily="18" charset="0"/>
            </a:endParaRPr>
          </a:p>
          <a:p>
            <a:endParaRPr lang="en-US" sz="1800" dirty="0">
              <a:solidFill>
                <a:srgbClr val="333333"/>
              </a:solidFill>
              <a:latin typeface="Bookman Old Style" panose="02050604050505020204" pitchFamily="18" charset="0"/>
            </a:endParaRPr>
          </a:p>
          <a:p>
            <a:r>
              <a:rPr lang="id-ID" sz="1800" b="0" i="0" dirty="0">
                <a:solidFill>
                  <a:srgbClr val="333333"/>
                </a:solidFill>
                <a:effectLst/>
                <a:latin typeface="Bookman Old Style" panose="02050604050505020204" pitchFamily="18" charset="0"/>
              </a:rPr>
              <a:t>Proses manajemen risiko yang lengkap dimulai dari penetapan konteks, identifikasi risiko, analisis risiko, evaluasi risiko, dan penanganan risiko serta dilengkapi dengan adanya komunikasi dan konsultasi pada masing-masing tahapan dan </a:t>
            </a:r>
            <a:r>
              <a:rPr lang="id-ID" sz="1800" b="0" i="0" dirty="0" err="1">
                <a:solidFill>
                  <a:srgbClr val="333333"/>
                </a:solidFill>
                <a:effectLst/>
                <a:latin typeface="Bookman Old Style" panose="02050604050505020204" pitchFamily="18" charset="0"/>
              </a:rPr>
              <a:t>monitoring-reviu</a:t>
            </a:r>
            <a:r>
              <a:rPr lang="id-ID" sz="1800" b="0" i="0" dirty="0">
                <a:solidFill>
                  <a:srgbClr val="333333"/>
                </a:solidFill>
                <a:effectLst/>
                <a:latin typeface="Bookman Old Style" panose="02050604050505020204" pitchFamily="18" charset="0"/>
              </a:rPr>
              <a:t>.</a:t>
            </a:r>
            <a:r>
              <a:rPr lang="id-ID" sz="1800" dirty="0"/>
              <a:t> </a:t>
            </a:r>
            <a:br>
              <a:rPr lang="id-ID" sz="1800" dirty="0"/>
            </a:br>
            <a:endParaRPr lang="id-ID" sz="1800" dirty="0"/>
          </a:p>
        </p:txBody>
      </p:sp>
      <p:sp>
        <p:nvSpPr>
          <p:cNvPr id="5" name="TextBox 4">
            <a:extLst>
              <a:ext uri="{FF2B5EF4-FFF2-40B4-BE49-F238E27FC236}">
                <a16:creationId xmlns:a16="http://schemas.microsoft.com/office/drawing/2014/main" id="{BBEDE919-8400-A659-30DD-AC55F982A6FF}"/>
              </a:ext>
            </a:extLst>
          </p:cNvPr>
          <p:cNvSpPr txBox="1"/>
          <p:nvPr/>
        </p:nvSpPr>
        <p:spPr>
          <a:xfrm>
            <a:off x="2182196" y="4666116"/>
            <a:ext cx="4897495" cy="307777"/>
          </a:xfrm>
          <a:prstGeom prst="rect">
            <a:avLst/>
          </a:prstGeom>
          <a:noFill/>
        </p:spPr>
        <p:txBody>
          <a:bodyPr wrap="none" rtlCol="0">
            <a:spAutoFit/>
          </a:bodyPr>
          <a:lstStyle/>
          <a:p>
            <a:pPr algn="ctr"/>
            <a:r>
              <a:rPr lang="en-US" sz="1400" dirty="0">
                <a:solidFill>
                  <a:srgbClr val="333333"/>
                </a:solidFill>
                <a:latin typeface="Bookman Old Style" panose="02050604050505020204" pitchFamily="18" charset="0"/>
              </a:rPr>
              <a:t>Ref: </a:t>
            </a:r>
            <a:r>
              <a:rPr lang="en-US" sz="1400" dirty="0" err="1">
                <a:solidFill>
                  <a:srgbClr val="333333"/>
                </a:solidFill>
                <a:latin typeface="Bookman Old Style" panose="02050604050505020204" pitchFamily="18" charset="0"/>
              </a:rPr>
              <a:t>Fariani</a:t>
            </a:r>
            <a:r>
              <a:rPr lang="en-US" sz="1400" dirty="0">
                <a:solidFill>
                  <a:srgbClr val="333333"/>
                </a:solidFill>
                <a:latin typeface="Bookman Old Style" panose="02050604050505020204" pitchFamily="18" charset="0"/>
              </a:rPr>
              <a:t>, Elly, “</a:t>
            </a:r>
            <a:r>
              <a:rPr lang="en-US" sz="1400" dirty="0" err="1">
                <a:solidFill>
                  <a:srgbClr val="333333"/>
                </a:solidFill>
                <a:latin typeface="Bookman Old Style" panose="02050604050505020204" pitchFamily="18" charset="0"/>
              </a:rPr>
              <a:t>Manajemen</a:t>
            </a:r>
            <a:r>
              <a:rPr lang="en-US" sz="1400" dirty="0">
                <a:solidFill>
                  <a:srgbClr val="333333"/>
                </a:solidFill>
                <a:latin typeface="Bookman Old Style" panose="02050604050505020204" pitchFamily="18" charset="0"/>
              </a:rPr>
              <a:t> </a:t>
            </a:r>
            <a:r>
              <a:rPr lang="en-US" sz="1400" dirty="0" err="1">
                <a:solidFill>
                  <a:srgbClr val="333333"/>
                </a:solidFill>
                <a:latin typeface="Bookman Old Style" panose="02050604050505020204" pitchFamily="18" charset="0"/>
              </a:rPr>
              <a:t>Risiko</a:t>
            </a:r>
            <a:r>
              <a:rPr lang="en-US" sz="1400" dirty="0">
                <a:solidFill>
                  <a:srgbClr val="333333"/>
                </a:solidFill>
                <a:latin typeface="Bookman Old Style" panose="02050604050505020204" pitchFamily="18" charset="0"/>
              </a:rPr>
              <a:t>”, LAN-RI, 2020.</a:t>
            </a:r>
          </a:p>
        </p:txBody>
      </p:sp>
    </p:spTree>
    <p:extLst>
      <p:ext uri="{BB962C8B-B14F-4D97-AF65-F5344CB8AC3E}">
        <p14:creationId xmlns:p14="http://schemas.microsoft.com/office/powerpoint/2010/main" val="2550730268"/>
      </p:ext>
    </p:extLst>
  </p:cSld>
  <p:clrMapOvr>
    <a:masterClrMapping/>
  </p:clrMapOvr>
</p:sld>
</file>

<file path=ppt/theme/theme1.xml><?xml version="1.0" encoding="utf-8"?>
<a:theme xmlns:a="http://schemas.openxmlformats.org/drawingml/2006/main" name="Big Data Infographics by Slidesgo">
  <a:themeElements>
    <a:clrScheme name="Simple Light">
      <a:dk1>
        <a:srgbClr val="000000"/>
      </a:dk1>
      <a:lt1>
        <a:srgbClr val="FFFFFF"/>
      </a:lt1>
      <a:dk2>
        <a:srgbClr val="595959"/>
      </a:dk2>
      <a:lt2>
        <a:srgbClr val="EEEEEE"/>
      </a:lt2>
      <a:accent1>
        <a:srgbClr val="FFC64E"/>
      </a:accent1>
      <a:accent2>
        <a:srgbClr val="FF8001"/>
      </a:accent2>
      <a:accent3>
        <a:srgbClr val="5FD0DB"/>
      </a:accent3>
      <a:accent4>
        <a:srgbClr val="32AAD9"/>
      </a:accent4>
      <a:accent5>
        <a:srgbClr val="1A569C"/>
      </a:accent5>
      <a:accent6>
        <a:srgbClr val="D558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9482</TotalTime>
  <Words>1927</Words>
  <Application>Microsoft Office PowerPoint</Application>
  <PresentationFormat>On-screen Show (16:9)</PresentationFormat>
  <Paragraphs>133</Paragraphs>
  <Slides>41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Fira Sans Extra Condensed</vt:lpstr>
      <vt:lpstr>Times New Roman</vt:lpstr>
      <vt:lpstr>Bookman Old Style</vt:lpstr>
      <vt:lpstr>Helvetica Neue Light</vt:lpstr>
      <vt:lpstr>Arial</vt:lpstr>
      <vt:lpstr>Fira Sans Extra Condensed SemiBold</vt:lpstr>
      <vt:lpstr>Roboto</vt:lpstr>
      <vt:lpstr>Big Data Infographics by Slidesgo</vt:lpstr>
      <vt:lpstr>Pertemuan 12</vt:lpstr>
      <vt:lpstr>Apa itu Risiko???</vt:lpstr>
      <vt:lpstr>Definisi Risiko</vt:lpstr>
      <vt:lpstr>Definisi Risiko</vt:lpstr>
      <vt:lpstr>Definisi Risiko</vt:lpstr>
      <vt:lpstr>Penyebab Terjadinya Risiko dan Tipe Risiko</vt:lpstr>
      <vt:lpstr>PowerPoint Presentation</vt:lpstr>
      <vt:lpstr>PowerPoint Presentation</vt:lpstr>
      <vt:lpstr>Manajemen Risiko</vt:lpstr>
      <vt:lpstr>PowerPoint Presentation</vt:lpstr>
      <vt:lpstr>Risk Awareness Culture</vt:lpstr>
      <vt:lpstr>Bagaimana mewujudkan ???</vt:lpstr>
      <vt:lpstr>Manajemen Perubahan</vt:lpstr>
      <vt:lpstr>Konsep Risiko</vt:lpstr>
      <vt:lpstr>Jenis-Jenis Risiko </vt:lpstr>
      <vt:lpstr>Jenis-Jenis Risiko </vt:lpstr>
      <vt:lpstr>Jenis-Jenis Risiko </vt:lpstr>
      <vt:lpstr>Jenis-Jenis Risiko </vt:lpstr>
      <vt:lpstr>Jenis-Jenis Risiko </vt:lpstr>
      <vt:lpstr>Jenis-Jenis Risiko </vt:lpstr>
      <vt:lpstr>Efek Risiko </vt:lpstr>
      <vt:lpstr>Arsitektur SNI ISO 31000</vt:lpstr>
      <vt:lpstr>Arsitektur SNI ISO 31000</vt:lpstr>
      <vt:lpstr>Arsitektur SNI ISO 31000</vt:lpstr>
      <vt:lpstr>Arsitektur SNI ISO 31000</vt:lpstr>
      <vt:lpstr>Arsitektur SNI ISO 31000</vt:lpstr>
      <vt:lpstr>PowerPoint Presentation</vt:lpstr>
      <vt:lpstr>PowerPoint Presentation</vt:lpstr>
      <vt:lpstr>PowerPoint Presentation</vt:lpstr>
      <vt:lpstr>Salah satu latar belakang (Hal.3)</vt:lpstr>
      <vt:lpstr>PowerPoint Presentation</vt:lpstr>
      <vt:lpstr>PowerPoint Presentation</vt:lpstr>
      <vt:lpstr>PowerPoint Presentation</vt:lpstr>
      <vt:lpstr>PowerPoint Presentation</vt:lpstr>
      <vt:lpstr>Kategori Risiko SPBE (Hal.17-18)</vt:lpstr>
      <vt:lpstr>Area Dampak Risiko SPBE</vt:lpstr>
      <vt:lpstr>PowerPoint Presentation</vt:lpstr>
      <vt:lpstr>Budaya Sadar Risiko (Hal.41)</vt:lpstr>
      <vt:lpstr>PowerPoint Presentation</vt:lpstr>
      <vt:lpstr>PowerPoint Presentation</vt:lpstr>
      <vt:lpstr>Rujukan Tambahan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Audit dan  Tata Kelola IT</dc:title>
  <dc:creator>Aerospace</dc:creator>
  <cp:lastModifiedBy>Winarni -</cp:lastModifiedBy>
  <cp:revision>68</cp:revision>
  <dcterms:modified xsi:type="dcterms:W3CDTF">2024-12-09T04:25:05Z</dcterms:modified>
</cp:coreProperties>
</file>